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97.png" ContentType="image/png"/>
  <Override PartName="/ppt/media/image96.png" ContentType="image/png"/>
  <Override PartName="/ppt/media/image95.png" ContentType="image/png"/>
  <Override PartName="/ppt/media/image94.png" ContentType="image/png"/>
  <Override PartName="/ppt/media/image93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86.png" ContentType="image/png"/>
  <Override PartName="/ppt/media/image5.png" ContentType="image/png"/>
  <Override PartName="/ppt/media/image60.png" ContentType="image/png"/>
  <Override PartName="/ppt/media/image85.png" ContentType="image/png"/>
  <Override PartName="/ppt/media/image4.png" ContentType="image/png"/>
  <Override PartName="/ppt/media/image84.png" ContentType="image/png"/>
  <Override PartName="/ppt/media/image3.png" ContentType="image/png"/>
  <Override PartName="/ppt/media/image82.png" ContentType="image/png"/>
  <Override PartName="/ppt/media/image1.png" ContentType="image/png"/>
  <Override PartName="/ppt/media/image83.png" ContentType="image/png"/>
  <Override PartName="/ppt/media/image2.png" ContentType="image/png"/>
  <Override PartName="/ppt/media/image88.png" ContentType="image/png"/>
  <Override PartName="/ppt/media/image7.png" ContentType="image/png"/>
  <Override PartName="/ppt/media/image62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29.gif" ContentType="image/gif"/>
  <Override PartName="/ppt/media/image31.png" ContentType="image/png"/>
  <Override PartName="/ppt/media/image56.png" ContentType="image/png"/>
  <Override PartName="/ppt/media/image28.gif" ContentType="image/gif"/>
  <Override PartName="/ppt/media/image30.png" ContentType="image/png"/>
  <Override PartName="/ppt/media/image55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2.png" ContentType="image/png"/>
  <Override PartName="/ppt/media/image37.png" ContentType="image/png"/>
  <Override PartName="/ppt/media/image13.png" ContentType="image/png"/>
  <Override PartName="/ppt/media/image38.png" ContentType="image/png"/>
  <Override PartName="/ppt/media/image14.png" ContentType="image/png"/>
  <Override PartName="/ppt/media/image39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di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tit</a:t>
            </a:r>
            <a:r>
              <a:rPr b="0" lang="en-US" sz="4400" spc="-1" strike="noStrike">
                <a:latin typeface="Arial"/>
              </a:rPr>
              <a:t>le </a:t>
            </a:r>
            <a:r>
              <a:rPr b="0" lang="en-US" sz="4400" spc="-1" strike="noStrike">
                <a:latin typeface="Arial"/>
              </a:rPr>
              <a:t>te</a:t>
            </a:r>
            <a:r>
              <a:rPr b="0" lang="en-US" sz="4400" spc="-1" strike="noStrike">
                <a:latin typeface="Arial"/>
              </a:rPr>
              <a:t>xt </a:t>
            </a:r>
            <a:r>
              <a:rPr b="0" lang="en-US" sz="4400" spc="-1" strike="noStrike">
                <a:latin typeface="Arial"/>
              </a:rPr>
              <a:t>fo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gif"/><Relationship Id="rId7" Type="http://schemas.openxmlformats.org/officeDocument/2006/relationships/image" Target="../media/image29.gif"/><Relationship Id="rId8" Type="http://schemas.openxmlformats.org/officeDocument/2006/relationships/image" Target="../media/image30.png"/><Relationship Id="rId9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4" descr=""/>
          <p:cNvPicPr/>
          <p:nvPr/>
        </p:nvPicPr>
        <p:blipFill>
          <a:blip r:embed="rId1"/>
          <a:stretch/>
        </p:blipFill>
        <p:spPr>
          <a:xfrm>
            <a:off x="0" y="0"/>
            <a:ext cx="2559600" cy="255960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858960" y="3033720"/>
            <a:ext cx="10473120" cy="94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ce181e"/>
                </a:solidFill>
                <a:latin typeface="Arial"/>
                <a:ea typeface="DejaVu Sans"/>
              </a:rPr>
              <a:t>Multivariate Linear Regression</a:t>
            </a:r>
            <a:endParaRPr b="0" lang="en-US" sz="60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352440" y="324000"/>
            <a:ext cx="1567080" cy="851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Bias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352440" y="1139040"/>
            <a:ext cx="11442600" cy="214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Bias basically means that the gradient descent tends to change the theta</a:t>
            </a:r>
            <a:r>
              <a:rPr b="0" lang="en-US" sz="2600" spc="-1" strike="noStrike" baseline="-33000">
                <a:solidFill>
                  <a:srgbClr val="000000"/>
                </a:solidFill>
                <a:latin typeface="Arial"/>
                <a:ea typeface="Hack"/>
              </a:rPr>
              <a:t>j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 that corresponds to a high value X</a:t>
            </a:r>
            <a:r>
              <a:rPr b="0" lang="en-US" sz="2600" spc="-1" strike="noStrike" baseline="-33000">
                <a:solidFill>
                  <a:srgbClr val="000000"/>
                </a:solidFill>
                <a:latin typeface="Arial"/>
                <a:ea typeface="Hack"/>
              </a:rPr>
              <a:t>j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because it affects the cost function more than other parameters, causing the gradient descent to converge slowly or not being able to converge at all in most cases.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44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9880" cy="981000"/>
          </a:xfrm>
          <a:prstGeom prst="rect">
            <a:avLst/>
          </a:prstGeom>
          <a:ln>
            <a:noFill/>
          </a:ln>
        </p:spPr>
      </p:pic>
      <p:sp>
        <p:nvSpPr>
          <p:cNvPr id="445" name="CustomShape 3"/>
          <p:cNvSpPr/>
          <p:nvPr/>
        </p:nvSpPr>
        <p:spPr>
          <a:xfrm>
            <a:off x="650268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4"/>
          <p:cNvSpPr/>
          <p:nvPr/>
        </p:nvSpPr>
        <p:spPr>
          <a:xfrm>
            <a:off x="3777120" y="6242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5"/>
          <p:cNvSpPr/>
          <p:nvPr/>
        </p:nvSpPr>
        <p:spPr>
          <a:xfrm>
            <a:off x="69483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6"/>
          <p:cNvSpPr/>
          <p:nvPr/>
        </p:nvSpPr>
        <p:spPr>
          <a:xfrm>
            <a:off x="85809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7"/>
          <p:cNvSpPr/>
          <p:nvPr/>
        </p:nvSpPr>
        <p:spPr>
          <a:xfrm>
            <a:off x="79275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CustomShape 8"/>
          <p:cNvSpPr/>
          <p:nvPr/>
        </p:nvSpPr>
        <p:spPr>
          <a:xfrm>
            <a:off x="74242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9"/>
          <p:cNvSpPr/>
          <p:nvPr/>
        </p:nvSpPr>
        <p:spPr>
          <a:xfrm>
            <a:off x="83412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10"/>
          <p:cNvSpPr/>
          <p:nvPr/>
        </p:nvSpPr>
        <p:spPr>
          <a:xfrm>
            <a:off x="72655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11"/>
          <p:cNvSpPr/>
          <p:nvPr/>
        </p:nvSpPr>
        <p:spPr>
          <a:xfrm>
            <a:off x="657216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12"/>
          <p:cNvSpPr/>
          <p:nvPr/>
        </p:nvSpPr>
        <p:spPr>
          <a:xfrm>
            <a:off x="914112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13"/>
          <p:cNvSpPr/>
          <p:nvPr/>
        </p:nvSpPr>
        <p:spPr>
          <a:xfrm>
            <a:off x="874620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14"/>
          <p:cNvSpPr/>
          <p:nvPr/>
        </p:nvSpPr>
        <p:spPr>
          <a:xfrm>
            <a:off x="75668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15"/>
          <p:cNvSpPr/>
          <p:nvPr/>
        </p:nvSpPr>
        <p:spPr>
          <a:xfrm>
            <a:off x="9368280" y="6356160"/>
            <a:ext cx="2811960" cy="497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8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400" cy="77940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459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4680" cy="92628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460" name="CustomShape 16"/>
          <p:cNvSpPr/>
          <p:nvPr/>
        </p:nvSpPr>
        <p:spPr>
          <a:xfrm>
            <a:off x="10149840" y="6473160"/>
            <a:ext cx="2030040" cy="36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61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480" cy="653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462" name="CustomShape 17"/>
          <p:cNvSpPr/>
          <p:nvPr/>
        </p:nvSpPr>
        <p:spPr>
          <a:xfrm>
            <a:off x="96660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18"/>
          <p:cNvSpPr/>
          <p:nvPr/>
        </p:nvSpPr>
        <p:spPr>
          <a:xfrm>
            <a:off x="259884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19"/>
          <p:cNvSpPr/>
          <p:nvPr/>
        </p:nvSpPr>
        <p:spPr>
          <a:xfrm>
            <a:off x="194544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20"/>
          <p:cNvSpPr/>
          <p:nvPr/>
        </p:nvSpPr>
        <p:spPr>
          <a:xfrm>
            <a:off x="1442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21"/>
          <p:cNvSpPr/>
          <p:nvPr/>
        </p:nvSpPr>
        <p:spPr>
          <a:xfrm>
            <a:off x="309240" y="62373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22"/>
          <p:cNvSpPr/>
          <p:nvPr/>
        </p:nvSpPr>
        <p:spPr>
          <a:xfrm>
            <a:off x="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23"/>
          <p:cNvSpPr/>
          <p:nvPr/>
        </p:nvSpPr>
        <p:spPr>
          <a:xfrm>
            <a:off x="235908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24"/>
          <p:cNvSpPr/>
          <p:nvPr/>
        </p:nvSpPr>
        <p:spPr>
          <a:xfrm>
            <a:off x="128376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25"/>
          <p:cNvSpPr/>
          <p:nvPr/>
        </p:nvSpPr>
        <p:spPr>
          <a:xfrm>
            <a:off x="5900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26"/>
          <p:cNvSpPr/>
          <p:nvPr/>
        </p:nvSpPr>
        <p:spPr>
          <a:xfrm>
            <a:off x="315900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27"/>
          <p:cNvSpPr/>
          <p:nvPr/>
        </p:nvSpPr>
        <p:spPr>
          <a:xfrm>
            <a:off x="276408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28"/>
          <p:cNvSpPr/>
          <p:nvPr/>
        </p:nvSpPr>
        <p:spPr>
          <a:xfrm>
            <a:off x="158472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29"/>
          <p:cNvSpPr/>
          <p:nvPr/>
        </p:nvSpPr>
        <p:spPr>
          <a:xfrm>
            <a:off x="3468960" y="63514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30"/>
          <p:cNvSpPr/>
          <p:nvPr/>
        </p:nvSpPr>
        <p:spPr>
          <a:xfrm>
            <a:off x="44139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31"/>
          <p:cNvSpPr/>
          <p:nvPr/>
        </p:nvSpPr>
        <p:spPr>
          <a:xfrm>
            <a:off x="60465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32"/>
          <p:cNvSpPr/>
          <p:nvPr/>
        </p:nvSpPr>
        <p:spPr>
          <a:xfrm>
            <a:off x="5393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33"/>
          <p:cNvSpPr/>
          <p:nvPr/>
        </p:nvSpPr>
        <p:spPr>
          <a:xfrm>
            <a:off x="48898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CustomShape 34"/>
          <p:cNvSpPr/>
          <p:nvPr/>
        </p:nvSpPr>
        <p:spPr>
          <a:xfrm>
            <a:off x="58068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35"/>
          <p:cNvSpPr/>
          <p:nvPr/>
        </p:nvSpPr>
        <p:spPr>
          <a:xfrm>
            <a:off x="47311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1" name="CustomShape 36"/>
          <p:cNvSpPr/>
          <p:nvPr/>
        </p:nvSpPr>
        <p:spPr>
          <a:xfrm>
            <a:off x="403740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37"/>
          <p:cNvSpPr/>
          <p:nvPr/>
        </p:nvSpPr>
        <p:spPr>
          <a:xfrm>
            <a:off x="6221520" y="6359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38"/>
          <p:cNvSpPr/>
          <p:nvPr/>
        </p:nvSpPr>
        <p:spPr>
          <a:xfrm>
            <a:off x="503208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352440" y="324000"/>
            <a:ext cx="1567080" cy="851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Bias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485" name="CustomShape 2"/>
          <p:cNvSpPr/>
          <p:nvPr/>
        </p:nvSpPr>
        <p:spPr>
          <a:xfrm>
            <a:off x="352440" y="1139040"/>
            <a:ext cx="11442600" cy="365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As an example, if a training set has a feature that ranges between (100 - 5000) -maybe a car’s height in centimeters- and another that ranges between (0.1 – 2) -like a car’s engine’s volume in kilo cubic centimeters-, the gradient descent will try to tweak the 1st feature first although a car’s price might be less dependent on it than the other feature, this might cause the gradient descent to take much longer time &amp; path getting to the minimal J and in some cases might cause the path of the gradient descent to drift away from the conversion point causing it to break.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86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9880" cy="981000"/>
          </a:xfrm>
          <a:prstGeom prst="rect">
            <a:avLst/>
          </a:prstGeom>
          <a:ln>
            <a:noFill/>
          </a:ln>
        </p:spPr>
      </p:pic>
      <p:sp>
        <p:nvSpPr>
          <p:cNvPr id="487" name="CustomShape 3"/>
          <p:cNvSpPr/>
          <p:nvPr/>
        </p:nvSpPr>
        <p:spPr>
          <a:xfrm>
            <a:off x="650268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CustomShape 4"/>
          <p:cNvSpPr/>
          <p:nvPr/>
        </p:nvSpPr>
        <p:spPr>
          <a:xfrm>
            <a:off x="3777120" y="6242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CustomShape 5"/>
          <p:cNvSpPr/>
          <p:nvPr/>
        </p:nvSpPr>
        <p:spPr>
          <a:xfrm>
            <a:off x="69483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0" name="CustomShape 6"/>
          <p:cNvSpPr/>
          <p:nvPr/>
        </p:nvSpPr>
        <p:spPr>
          <a:xfrm>
            <a:off x="85809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7"/>
          <p:cNvSpPr/>
          <p:nvPr/>
        </p:nvSpPr>
        <p:spPr>
          <a:xfrm>
            <a:off x="79275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8"/>
          <p:cNvSpPr/>
          <p:nvPr/>
        </p:nvSpPr>
        <p:spPr>
          <a:xfrm>
            <a:off x="74242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9"/>
          <p:cNvSpPr/>
          <p:nvPr/>
        </p:nvSpPr>
        <p:spPr>
          <a:xfrm>
            <a:off x="83412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10"/>
          <p:cNvSpPr/>
          <p:nvPr/>
        </p:nvSpPr>
        <p:spPr>
          <a:xfrm>
            <a:off x="72655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11"/>
          <p:cNvSpPr/>
          <p:nvPr/>
        </p:nvSpPr>
        <p:spPr>
          <a:xfrm>
            <a:off x="657216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12"/>
          <p:cNvSpPr/>
          <p:nvPr/>
        </p:nvSpPr>
        <p:spPr>
          <a:xfrm>
            <a:off x="914112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CustomShape 13"/>
          <p:cNvSpPr/>
          <p:nvPr/>
        </p:nvSpPr>
        <p:spPr>
          <a:xfrm>
            <a:off x="874620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14"/>
          <p:cNvSpPr/>
          <p:nvPr/>
        </p:nvSpPr>
        <p:spPr>
          <a:xfrm>
            <a:off x="75668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CustomShape 15"/>
          <p:cNvSpPr/>
          <p:nvPr/>
        </p:nvSpPr>
        <p:spPr>
          <a:xfrm>
            <a:off x="9368280" y="6356160"/>
            <a:ext cx="2811960" cy="497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0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400" cy="77940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501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4680" cy="92628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502" name="CustomShape 16"/>
          <p:cNvSpPr/>
          <p:nvPr/>
        </p:nvSpPr>
        <p:spPr>
          <a:xfrm>
            <a:off x="10149840" y="6473160"/>
            <a:ext cx="2030040" cy="36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03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480" cy="653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504" name="CustomShape 17"/>
          <p:cNvSpPr/>
          <p:nvPr/>
        </p:nvSpPr>
        <p:spPr>
          <a:xfrm>
            <a:off x="96660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" name="CustomShape 18"/>
          <p:cNvSpPr/>
          <p:nvPr/>
        </p:nvSpPr>
        <p:spPr>
          <a:xfrm>
            <a:off x="259884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CustomShape 19"/>
          <p:cNvSpPr/>
          <p:nvPr/>
        </p:nvSpPr>
        <p:spPr>
          <a:xfrm>
            <a:off x="194544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CustomShape 20"/>
          <p:cNvSpPr/>
          <p:nvPr/>
        </p:nvSpPr>
        <p:spPr>
          <a:xfrm>
            <a:off x="1442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21"/>
          <p:cNvSpPr/>
          <p:nvPr/>
        </p:nvSpPr>
        <p:spPr>
          <a:xfrm>
            <a:off x="309240" y="62373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CustomShape 22"/>
          <p:cNvSpPr/>
          <p:nvPr/>
        </p:nvSpPr>
        <p:spPr>
          <a:xfrm>
            <a:off x="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23"/>
          <p:cNvSpPr/>
          <p:nvPr/>
        </p:nvSpPr>
        <p:spPr>
          <a:xfrm>
            <a:off x="235908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24"/>
          <p:cNvSpPr/>
          <p:nvPr/>
        </p:nvSpPr>
        <p:spPr>
          <a:xfrm>
            <a:off x="128376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25"/>
          <p:cNvSpPr/>
          <p:nvPr/>
        </p:nvSpPr>
        <p:spPr>
          <a:xfrm>
            <a:off x="5900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26"/>
          <p:cNvSpPr/>
          <p:nvPr/>
        </p:nvSpPr>
        <p:spPr>
          <a:xfrm>
            <a:off x="315900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27"/>
          <p:cNvSpPr/>
          <p:nvPr/>
        </p:nvSpPr>
        <p:spPr>
          <a:xfrm>
            <a:off x="276408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28"/>
          <p:cNvSpPr/>
          <p:nvPr/>
        </p:nvSpPr>
        <p:spPr>
          <a:xfrm>
            <a:off x="158472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29"/>
          <p:cNvSpPr/>
          <p:nvPr/>
        </p:nvSpPr>
        <p:spPr>
          <a:xfrm>
            <a:off x="3468960" y="63514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CustomShape 30"/>
          <p:cNvSpPr/>
          <p:nvPr/>
        </p:nvSpPr>
        <p:spPr>
          <a:xfrm>
            <a:off x="44139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CustomShape 31"/>
          <p:cNvSpPr/>
          <p:nvPr/>
        </p:nvSpPr>
        <p:spPr>
          <a:xfrm>
            <a:off x="60465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CustomShape 32"/>
          <p:cNvSpPr/>
          <p:nvPr/>
        </p:nvSpPr>
        <p:spPr>
          <a:xfrm>
            <a:off x="5393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33"/>
          <p:cNvSpPr/>
          <p:nvPr/>
        </p:nvSpPr>
        <p:spPr>
          <a:xfrm>
            <a:off x="48898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34"/>
          <p:cNvSpPr/>
          <p:nvPr/>
        </p:nvSpPr>
        <p:spPr>
          <a:xfrm>
            <a:off x="58068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35"/>
          <p:cNvSpPr/>
          <p:nvPr/>
        </p:nvSpPr>
        <p:spPr>
          <a:xfrm>
            <a:off x="47311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36"/>
          <p:cNvSpPr/>
          <p:nvPr/>
        </p:nvSpPr>
        <p:spPr>
          <a:xfrm>
            <a:off x="403740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37"/>
          <p:cNvSpPr/>
          <p:nvPr/>
        </p:nvSpPr>
        <p:spPr>
          <a:xfrm>
            <a:off x="6221520" y="6359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38"/>
          <p:cNvSpPr/>
          <p:nvPr/>
        </p:nvSpPr>
        <p:spPr>
          <a:xfrm>
            <a:off x="503208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352440" y="324000"/>
            <a:ext cx="4858920" cy="851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Feature scaling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527" name="CustomShape 2"/>
          <p:cNvSpPr/>
          <p:nvPr/>
        </p:nvSpPr>
        <p:spPr>
          <a:xfrm>
            <a:off x="352440" y="1355040"/>
            <a:ext cx="1144260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Here is a graph that represents the previous example.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528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9880" cy="981000"/>
          </a:xfrm>
          <a:prstGeom prst="rect">
            <a:avLst/>
          </a:prstGeom>
          <a:ln>
            <a:noFill/>
          </a:ln>
        </p:spPr>
      </p:pic>
      <p:sp>
        <p:nvSpPr>
          <p:cNvPr id="529" name="CustomShape 3"/>
          <p:cNvSpPr/>
          <p:nvPr/>
        </p:nvSpPr>
        <p:spPr>
          <a:xfrm>
            <a:off x="650268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0" name="CustomShape 4"/>
          <p:cNvSpPr/>
          <p:nvPr/>
        </p:nvSpPr>
        <p:spPr>
          <a:xfrm>
            <a:off x="3777120" y="6242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1" name="CustomShape 5"/>
          <p:cNvSpPr/>
          <p:nvPr/>
        </p:nvSpPr>
        <p:spPr>
          <a:xfrm>
            <a:off x="69483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CustomShape 6"/>
          <p:cNvSpPr/>
          <p:nvPr/>
        </p:nvSpPr>
        <p:spPr>
          <a:xfrm>
            <a:off x="85809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7"/>
          <p:cNvSpPr/>
          <p:nvPr/>
        </p:nvSpPr>
        <p:spPr>
          <a:xfrm>
            <a:off x="79275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4" name="CustomShape 8"/>
          <p:cNvSpPr/>
          <p:nvPr/>
        </p:nvSpPr>
        <p:spPr>
          <a:xfrm>
            <a:off x="74242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9"/>
          <p:cNvSpPr/>
          <p:nvPr/>
        </p:nvSpPr>
        <p:spPr>
          <a:xfrm>
            <a:off x="83412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10"/>
          <p:cNvSpPr/>
          <p:nvPr/>
        </p:nvSpPr>
        <p:spPr>
          <a:xfrm>
            <a:off x="72655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11"/>
          <p:cNvSpPr/>
          <p:nvPr/>
        </p:nvSpPr>
        <p:spPr>
          <a:xfrm>
            <a:off x="657216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12"/>
          <p:cNvSpPr/>
          <p:nvPr/>
        </p:nvSpPr>
        <p:spPr>
          <a:xfrm>
            <a:off x="914112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13"/>
          <p:cNvSpPr/>
          <p:nvPr/>
        </p:nvSpPr>
        <p:spPr>
          <a:xfrm>
            <a:off x="874620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14"/>
          <p:cNvSpPr/>
          <p:nvPr/>
        </p:nvSpPr>
        <p:spPr>
          <a:xfrm>
            <a:off x="75668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15"/>
          <p:cNvSpPr/>
          <p:nvPr/>
        </p:nvSpPr>
        <p:spPr>
          <a:xfrm>
            <a:off x="9368280" y="6356160"/>
            <a:ext cx="2811960" cy="497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2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400" cy="77940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543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4680" cy="92628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544" name="CustomShape 16"/>
          <p:cNvSpPr/>
          <p:nvPr/>
        </p:nvSpPr>
        <p:spPr>
          <a:xfrm>
            <a:off x="10149840" y="6473160"/>
            <a:ext cx="2030040" cy="36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45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480" cy="653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546" name="CustomShape 17"/>
          <p:cNvSpPr/>
          <p:nvPr/>
        </p:nvSpPr>
        <p:spPr>
          <a:xfrm>
            <a:off x="96660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CustomShape 18"/>
          <p:cNvSpPr/>
          <p:nvPr/>
        </p:nvSpPr>
        <p:spPr>
          <a:xfrm>
            <a:off x="259884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8" name="CustomShape 19"/>
          <p:cNvSpPr/>
          <p:nvPr/>
        </p:nvSpPr>
        <p:spPr>
          <a:xfrm>
            <a:off x="194544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CustomShape 20"/>
          <p:cNvSpPr/>
          <p:nvPr/>
        </p:nvSpPr>
        <p:spPr>
          <a:xfrm>
            <a:off x="1442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CustomShape 21"/>
          <p:cNvSpPr/>
          <p:nvPr/>
        </p:nvSpPr>
        <p:spPr>
          <a:xfrm>
            <a:off x="309240" y="62373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1" name="CustomShape 22"/>
          <p:cNvSpPr/>
          <p:nvPr/>
        </p:nvSpPr>
        <p:spPr>
          <a:xfrm>
            <a:off x="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2" name="CustomShape 23"/>
          <p:cNvSpPr/>
          <p:nvPr/>
        </p:nvSpPr>
        <p:spPr>
          <a:xfrm>
            <a:off x="235908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3" name="CustomShape 24"/>
          <p:cNvSpPr/>
          <p:nvPr/>
        </p:nvSpPr>
        <p:spPr>
          <a:xfrm>
            <a:off x="128376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CustomShape 25"/>
          <p:cNvSpPr/>
          <p:nvPr/>
        </p:nvSpPr>
        <p:spPr>
          <a:xfrm>
            <a:off x="5900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CustomShape 26"/>
          <p:cNvSpPr/>
          <p:nvPr/>
        </p:nvSpPr>
        <p:spPr>
          <a:xfrm>
            <a:off x="315900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CustomShape 27"/>
          <p:cNvSpPr/>
          <p:nvPr/>
        </p:nvSpPr>
        <p:spPr>
          <a:xfrm>
            <a:off x="276408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7" name="CustomShape 28"/>
          <p:cNvSpPr/>
          <p:nvPr/>
        </p:nvSpPr>
        <p:spPr>
          <a:xfrm>
            <a:off x="158472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CustomShape 29"/>
          <p:cNvSpPr/>
          <p:nvPr/>
        </p:nvSpPr>
        <p:spPr>
          <a:xfrm>
            <a:off x="3468960" y="63514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9" name="CustomShape 30"/>
          <p:cNvSpPr/>
          <p:nvPr/>
        </p:nvSpPr>
        <p:spPr>
          <a:xfrm>
            <a:off x="44139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0" name="CustomShape 31"/>
          <p:cNvSpPr/>
          <p:nvPr/>
        </p:nvSpPr>
        <p:spPr>
          <a:xfrm>
            <a:off x="60465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CustomShape 32"/>
          <p:cNvSpPr/>
          <p:nvPr/>
        </p:nvSpPr>
        <p:spPr>
          <a:xfrm>
            <a:off x="5393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33"/>
          <p:cNvSpPr/>
          <p:nvPr/>
        </p:nvSpPr>
        <p:spPr>
          <a:xfrm>
            <a:off x="48898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3" name="CustomShape 34"/>
          <p:cNvSpPr/>
          <p:nvPr/>
        </p:nvSpPr>
        <p:spPr>
          <a:xfrm>
            <a:off x="58068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4" name="CustomShape 35"/>
          <p:cNvSpPr/>
          <p:nvPr/>
        </p:nvSpPr>
        <p:spPr>
          <a:xfrm>
            <a:off x="47311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CustomShape 36"/>
          <p:cNvSpPr/>
          <p:nvPr/>
        </p:nvSpPr>
        <p:spPr>
          <a:xfrm>
            <a:off x="403740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6" name="CustomShape 37"/>
          <p:cNvSpPr/>
          <p:nvPr/>
        </p:nvSpPr>
        <p:spPr>
          <a:xfrm>
            <a:off x="6221520" y="6359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7" name="CustomShape 38"/>
          <p:cNvSpPr/>
          <p:nvPr/>
        </p:nvSpPr>
        <p:spPr>
          <a:xfrm>
            <a:off x="503208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8" name="" descr=""/>
          <p:cNvPicPr/>
          <p:nvPr/>
        </p:nvPicPr>
        <p:blipFill>
          <a:blip r:embed="rId5"/>
          <a:stretch/>
        </p:blipFill>
        <p:spPr>
          <a:xfrm>
            <a:off x="2964240" y="1834920"/>
            <a:ext cx="6262560" cy="410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352440" y="324000"/>
            <a:ext cx="7967880" cy="851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Types of feature scaling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570" name="CustomShape 2"/>
          <p:cNvSpPr/>
          <p:nvPr/>
        </p:nvSpPr>
        <p:spPr>
          <a:xfrm>
            <a:off x="352440" y="1235160"/>
            <a:ext cx="1749960" cy="699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Types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71" name="CustomShape 3"/>
          <p:cNvSpPr/>
          <p:nvPr/>
        </p:nvSpPr>
        <p:spPr>
          <a:xfrm>
            <a:off x="352440" y="1931040"/>
            <a:ext cx="11442600" cy="237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3 types that we will discuss and use them apply feature scaling: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Mean Normalization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Standardization (Z Normalization)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Unit Vector Normalization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572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9880" cy="981000"/>
          </a:xfrm>
          <a:prstGeom prst="rect">
            <a:avLst/>
          </a:prstGeom>
          <a:ln>
            <a:noFill/>
          </a:ln>
        </p:spPr>
      </p:pic>
      <p:sp>
        <p:nvSpPr>
          <p:cNvPr id="573" name="CustomShape 4"/>
          <p:cNvSpPr/>
          <p:nvPr/>
        </p:nvSpPr>
        <p:spPr>
          <a:xfrm>
            <a:off x="650268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5"/>
          <p:cNvSpPr/>
          <p:nvPr/>
        </p:nvSpPr>
        <p:spPr>
          <a:xfrm>
            <a:off x="3777120" y="6242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CustomShape 6"/>
          <p:cNvSpPr/>
          <p:nvPr/>
        </p:nvSpPr>
        <p:spPr>
          <a:xfrm>
            <a:off x="69483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6" name="CustomShape 7"/>
          <p:cNvSpPr/>
          <p:nvPr/>
        </p:nvSpPr>
        <p:spPr>
          <a:xfrm>
            <a:off x="85809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CustomShape 8"/>
          <p:cNvSpPr/>
          <p:nvPr/>
        </p:nvSpPr>
        <p:spPr>
          <a:xfrm>
            <a:off x="79275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9"/>
          <p:cNvSpPr/>
          <p:nvPr/>
        </p:nvSpPr>
        <p:spPr>
          <a:xfrm>
            <a:off x="74242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CustomShape 10"/>
          <p:cNvSpPr/>
          <p:nvPr/>
        </p:nvSpPr>
        <p:spPr>
          <a:xfrm>
            <a:off x="83412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11"/>
          <p:cNvSpPr/>
          <p:nvPr/>
        </p:nvSpPr>
        <p:spPr>
          <a:xfrm>
            <a:off x="72655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1" name="CustomShape 12"/>
          <p:cNvSpPr/>
          <p:nvPr/>
        </p:nvSpPr>
        <p:spPr>
          <a:xfrm>
            <a:off x="657216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13"/>
          <p:cNvSpPr/>
          <p:nvPr/>
        </p:nvSpPr>
        <p:spPr>
          <a:xfrm>
            <a:off x="914112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CustomShape 14"/>
          <p:cNvSpPr/>
          <p:nvPr/>
        </p:nvSpPr>
        <p:spPr>
          <a:xfrm>
            <a:off x="874620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CustomShape 15"/>
          <p:cNvSpPr/>
          <p:nvPr/>
        </p:nvSpPr>
        <p:spPr>
          <a:xfrm>
            <a:off x="75668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CustomShape 16"/>
          <p:cNvSpPr/>
          <p:nvPr/>
        </p:nvSpPr>
        <p:spPr>
          <a:xfrm>
            <a:off x="9368280" y="6356160"/>
            <a:ext cx="2811960" cy="497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86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400" cy="77940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587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4680" cy="92628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588" name="CustomShape 17"/>
          <p:cNvSpPr/>
          <p:nvPr/>
        </p:nvSpPr>
        <p:spPr>
          <a:xfrm>
            <a:off x="10149840" y="6473160"/>
            <a:ext cx="2030040" cy="36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89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480" cy="653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590" name="CustomShape 18"/>
          <p:cNvSpPr/>
          <p:nvPr/>
        </p:nvSpPr>
        <p:spPr>
          <a:xfrm>
            <a:off x="96660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CustomShape 19"/>
          <p:cNvSpPr/>
          <p:nvPr/>
        </p:nvSpPr>
        <p:spPr>
          <a:xfrm>
            <a:off x="259884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CustomShape 20"/>
          <p:cNvSpPr/>
          <p:nvPr/>
        </p:nvSpPr>
        <p:spPr>
          <a:xfrm>
            <a:off x="194544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1"/>
          <p:cNvSpPr/>
          <p:nvPr/>
        </p:nvSpPr>
        <p:spPr>
          <a:xfrm>
            <a:off x="1442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22"/>
          <p:cNvSpPr/>
          <p:nvPr/>
        </p:nvSpPr>
        <p:spPr>
          <a:xfrm>
            <a:off x="309240" y="62373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CustomShape 23"/>
          <p:cNvSpPr/>
          <p:nvPr/>
        </p:nvSpPr>
        <p:spPr>
          <a:xfrm>
            <a:off x="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24"/>
          <p:cNvSpPr/>
          <p:nvPr/>
        </p:nvSpPr>
        <p:spPr>
          <a:xfrm>
            <a:off x="235908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CustomShape 25"/>
          <p:cNvSpPr/>
          <p:nvPr/>
        </p:nvSpPr>
        <p:spPr>
          <a:xfrm>
            <a:off x="128376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8" name="CustomShape 26"/>
          <p:cNvSpPr/>
          <p:nvPr/>
        </p:nvSpPr>
        <p:spPr>
          <a:xfrm>
            <a:off x="5900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9" name="CustomShape 27"/>
          <p:cNvSpPr/>
          <p:nvPr/>
        </p:nvSpPr>
        <p:spPr>
          <a:xfrm>
            <a:off x="315900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0" name="CustomShape 28"/>
          <p:cNvSpPr/>
          <p:nvPr/>
        </p:nvSpPr>
        <p:spPr>
          <a:xfrm>
            <a:off x="276408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CustomShape 29"/>
          <p:cNvSpPr/>
          <p:nvPr/>
        </p:nvSpPr>
        <p:spPr>
          <a:xfrm>
            <a:off x="158472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2" name="CustomShape 30"/>
          <p:cNvSpPr/>
          <p:nvPr/>
        </p:nvSpPr>
        <p:spPr>
          <a:xfrm>
            <a:off x="3468960" y="63514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3" name="CustomShape 31"/>
          <p:cNvSpPr/>
          <p:nvPr/>
        </p:nvSpPr>
        <p:spPr>
          <a:xfrm>
            <a:off x="44139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4" name="CustomShape 32"/>
          <p:cNvSpPr/>
          <p:nvPr/>
        </p:nvSpPr>
        <p:spPr>
          <a:xfrm>
            <a:off x="60465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5" name="CustomShape 33"/>
          <p:cNvSpPr/>
          <p:nvPr/>
        </p:nvSpPr>
        <p:spPr>
          <a:xfrm>
            <a:off x="5393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6" name="CustomShape 34"/>
          <p:cNvSpPr/>
          <p:nvPr/>
        </p:nvSpPr>
        <p:spPr>
          <a:xfrm>
            <a:off x="48898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7" name="CustomShape 35"/>
          <p:cNvSpPr/>
          <p:nvPr/>
        </p:nvSpPr>
        <p:spPr>
          <a:xfrm>
            <a:off x="58068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36"/>
          <p:cNvSpPr/>
          <p:nvPr/>
        </p:nvSpPr>
        <p:spPr>
          <a:xfrm>
            <a:off x="47311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9" name="CustomShape 37"/>
          <p:cNvSpPr/>
          <p:nvPr/>
        </p:nvSpPr>
        <p:spPr>
          <a:xfrm>
            <a:off x="403740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0" name="CustomShape 38"/>
          <p:cNvSpPr/>
          <p:nvPr/>
        </p:nvSpPr>
        <p:spPr>
          <a:xfrm>
            <a:off x="6221520" y="6359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1" name="CustomShape 39"/>
          <p:cNvSpPr/>
          <p:nvPr/>
        </p:nvSpPr>
        <p:spPr>
          <a:xfrm>
            <a:off x="503208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CustomShape 1"/>
          <p:cNvSpPr/>
          <p:nvPr/>
        </p:nvSpPr>
        <p:spPr>
          <a:xfrm>
            <a:off x="352440" y="324000"/>
            <a:ext cx="7967880" cy="851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Types of feature scaling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613" name="CustomShape 2"/>
          <p:cNvSpPr/>
          <p:nvPr/>
        </p:nvSpPr>
        <p:spPr>
          <a:xfrm>
            <a:off x="352440" y="1235160"/>
            <a:ext cx="5041800" cy="699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Mean Normalization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14" name="CustomShape 3"/>
          <p:cNvSpPr/>
          <p:nvPr/>
        </p:nvSpPr>
        <p:spPr>
          <a:xfrm>
            <a:off x="352440" y="1931040"/>
            <a:ext cx="11442600" cy="79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Produces scaled features that is between (-0.5) and (0.5).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615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9880" cy="981000"/>
          </a:xfrm>
          <a:prstGeom prst="rect">
            <a:avLst/>
          </a:prstGeom>
          <a:ln>
            <a:noFill/>
          </a:ln>
        </p:spPr>
      </p:pic>
      <p:sp>
        <p:nvSpPr>
          <p:cNvPr id="616" name="CustomShape 4"/>
          <p:cNvSpPr/>
          <p:nvPr/>
        </p:nvSpPr>
        <p:spPr>
          <a:xfrm>
            <a:off x="650268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7" name="CustomShape 5"/>
          <p:cNvSpPr/>
          <p:nvPr/>
        </p:nvSpPr>
        <p:spPr>
          <a:xfrm>
            <a:off x="3777120" y="6242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8" name="CustomShape 6"/>
          <p:cNvSpPr/>
          <p:nvPr/>
        </p:nvSpPr>
        <p:spPr>
          <a:xfrm>
            <a:off x="69483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9" name="CustomShape 7"/>
          <p:cNvSpPr/>
          <p:nvPr/>
        </p:nvSpPr>
        <p:spPr>
          <a:xfrm>
            <a:off x="85809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0" name="CustomShape 8"/>
          <p:cNvSpPr/>
          <p:nvPr/>
        </p:nvSpPr>
        <p:spPr>
          <a:xfrm>
            <a:off x="79275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1" name="CustomShape 9"/>
          <p:cNvSpPr/>
          <p:nvPr/>
        </p:nvSpPr>
        <p:spPr>
          <a:xfrm>
            <a:off x="74242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2" name="CustomShape 10"/>
          <p:cNvSpPr/>
          <p:nvPr/>
        </p:nvSpPr>
        <p:spPr>
          <a:xfrm>
            <a:off x="83412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3" name="CustomShape 11"/>
          <p:cNvSpPr/>
          <p:nvPr/>
        </p:nvSpPr>
        <p:spPr>
          <a:xfrm>
            <a:off x="72655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4" name="CustomShape 12"/>
          <p:cNvSpPr/>
          <p:nvPr/>
        </p:nvSpPr>
        <p:spPr>
          <a:xfrm>
            <a:off x="657216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5" name="CustomShape 13"/>
          <p:cNvSpPr/>
          <p:nvPr/>
        </p:nvSpPr>
        <p:spPr>
          <a:xfrm>
            <a:off x="914112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6" name="CustomShape 14"/>
          <p:cNvSpPr/>
          <p:nvPr/>
        </p:nvSpPr>
        <p:spPr>
          <a:xfrm>
            <a:off x="874620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7" name="CustomShape 15"/>
          <p:cNvSpPr/>
          <p:nvPr/>
        </p:nvSpPr>
        <p:spPr>
          <a:xfrm>
            <a:off x="75668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8" name="CustomShape 16"/>
          <p:cNvSpPr/>
          <p:nvPr/>
        </p:nvSpPr>
        <p:spPr>
          <a:xfrm>
            <a:off x="9368280" y="6356160"/>
            <a:ext cx="2811960" cy="497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29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400" cy="77940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630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4680" cy="92628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631" name="CustomShape 17"/>
          <p:cNvSpPr/>
          <p:nvPr/>
        </p:nvSpPr>
        <p:spPr>
          <a:xfrm>
            <a:off x="10149840" y="6473160"/>
            <a:ext cx="2030040" cy="36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32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480" cy="653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633" name="CustomShape 18"/>
          <p:cNvSpPr/>
          <p:nvPr/>
        </p:nvSpPr>
        <p:spPr>
          <a:xfrm>
            <a:off x="96660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4" name="CustomShape 19"/>
          <p:cNvSpPr/>
          <p:nvPr/>
        </p:nvSpPr>
        <p:spPr>
          <a:xfrm>
            <a:off x="259884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5" name="CustomShape 20"/>
          <p:cNvSpPr/>
          <p:nvPr/>
        </p:nvSpPr>
        <p:spPr>
          <a:xfrm>
            <a:off x="194544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CustomShape 21"/>
          <p:cNvSpPr/>
          <p:nvPr/>
        </p:nvSpPr>
        <p:spPr>
          <a:xfrm>
            <a:off x="1442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7" name="CustomShape 22"/>
          <p:cNvSpPr/>
          <p:nvPr/>
        </p:nvSpPr>
        <p:spPr>
          <a:xfrm>
            <a:off x="309240" y="62373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8" name="CustomShape 23"/>
          <p:cNvSpPr/>
          <p:nvPr/>
        </p:nvSpPr>
        <p:spPr>
          <a:xfrm>
            <a:off x="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9" name="CustomShape 24"/>
          <p:cNvSpPr/>
          <p:nvPr/>
        </p:nvSpPr>
        <p:spPr>
          <a:xfrm>
            <a:off x="235908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0" name="CustomShape 25"/>
          <p:cNvSpPr/>
          <p:nvPr/>
        </p:nvSpPr>
        <p:spPr>
          <a:xfrm>
            <a:off x="128376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1" name="CustomShape 26"/>
          <p:cNvSpPr/>
          <p:nvPr/>
        </p:nvSpPr>
        <p:spPr>
          <a:xfrm>
            <a:off x="5900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2" name="CustomShape 27"/>
          <p:cNvSpPr/>
          <p:nvPr/>
        </p:nvSpPr>
        <p:spPr>
          <a:xfrm>
            <a:off x="315900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3" name="CustomShape 28"/>
          <p:cNvSpPr/>
          <p:nvPr/>
        </p:nvSpPr>
        <p:spPr>
          <a:xfrm>
            <a:off x="276408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4" name="CustomShape 29"/>
          <p:cNvSpPr/>
          <p:nvPr/>
        </p:nvSpPr>
        <p:spPr>
          <a:xfrm>
            <a:off x="158472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5" name="CustomShape 30"/>
          <p:cNvSpPr/>
          <p:nvPr/>
        </p:nvSpPr>
        <p:spPr>
          <a:xfrm>
            <a:off x="3468960" y="63514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6" name="CustomShape 31"/>
          <p:cNvSpPr/>
          <p:nvPr/>
        </p:nvSpPr>
        <p:spPr>
          <a:xfrm>
            <a:off x="44139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7" name="CustomShape 32"/>
          <p:cNvSpPr/>
          <p:nvPr/>
        </p:nvSpPr>
        <p:spPr>
          <a:xfrm>
            <a:off x="60465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8" name="CustomShape 33"/>
          <p:cNvSpPr/>
          <p:nvPr/>
        </p:nvSpPr>
        <p:spPr>
          <a:xfrm>
            <a:off x="5393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9" name="CustomShape 34"/>
          <p:cNvSpPr/>
          <p:nvPr/>
        </p:nvSpPr>
        <p:spPr>
          <a:xfrm>
            <a:off x="48898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0" name="CustomShape 35"/>
          <p:cNvSpPr/>
          <p:nvPr/>
        </p:nvSpPr>
        <p:spPr>
          <a:xfrm>
            <a:off x="58068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CustomShape 36"/>
          <p:cNvSpPr/>
          <p:nvPr/>
        </p:nvSpPr>
        <p:spPr>
          <a:xfrm>
            <a:off x="47311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ustomShape 37"/>
          <p:cNvSpPr/>
          <p:nvPr/>
        </p:nvSpPr>
        <p:spPr>
          <a:xfrm>
            <a:off x="403740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CustomShape 38"/>
          <p:cNvSpPr/>
          <p:nvPr/>
        </p:nvSpPr>
        <p:spPr>
          <a:xfrm>
            <a:off x="6221520" y="6359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4" name="CustomShape 39"/>
          <p:cNvSpPr/>
          <p:nvPr/>
        </p:nvSpPr>
        <p:spPr>
          <a:xfrm>
            <a:off x="503208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55" name="" descr=""/>
          <p:cNvPicPr/>
          <p:nvPr/>
        </p:nvPicPr>
        <p:blipFill>
          <a:blip r:embed="rId5"/>
          <a:stretch/>
        </p:blipFill>
        <p:spPr>
          <a:xfrm>
            <a:off x="2641680" y="3310200"/>
            <a:ext cx="6473520" cy="1535400"/>
          </a:xfrm>
          <a:prstGeom prst="rect">
            <a:avLst/>
          </a:prstGeom>
          <a:ln>
            <a:noFill/>
          </a:ln>
        </p:spPr>
      </p:pic>
      <p:sp>
        <p:nvSpPr>
          <p:cNvPr id="656" name="CustomShape 40"/>
          <p:cNvSpPr/>
          <p:nvPr/>
        </p:nvSpPr>
        <p:spPr>
          <a:xfrm>
            <a:off x="5641200" y="3291840"/>
            <a:ext cx="2833920" cy="639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57" name="" descr=""/>
          <p:cNvPicPr/>
          <p:nvPr/>
        </p:nvPicPr>
        <p:blipFill>
          <a:blip r:embed="rId6"/>
          <a:srcRect l="0" t="0" r="25741" b="0"/>
          <a:stretch/>
        </p:blipFill>
        <p:spPr>
          <a:xfrm>
            <a:off x="6189840" y="3250440"/>
            <a:ext cx="1307160" cy="589320"/>
          </a:xfrm>
          <a:prstGeom prst="rect">
            <a:avLst/>
          </a:prstGeom>
          <a:ln>
            <a:noFill/>
          </a:ln>
        </p:spPr>
      </p:pic>
      <p:pic>
        <p:nvPicPr>
          <p:cNvPr id="658" name="" descr=""/>
          <p:cNvPicPr/>
          <p:nvPr/>
        </p:nvPicPr>
        <p:blipFill>
          <a:blip r:embed="rId7"/>
          <a:stretch/>
        </p:blipFill>
        <p:spPr>
          <a:xfrm>
            <a:off x="7425000" y="3266640"/>
            <a:ext cx="480960" cy="51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CustomShape 1"/>
          <p:cNvSpPr/>
          <p:nvPr/>
        </p:nvSpPr>
        <p:spPr>
          <a:xfrm>
            <a:off x="352440" y="324000"/>
            <a:ext cx="7967880" cy="851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Types of feature scaling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660" name="CustomShape 2"/>
          <p:cNvSpPr/>
          <p:nvPr/>
        </p:nvSpPr>
        <p:spPr>
          <a:xfrm>
            <a:off x="352440" y="1235160"/>
            <a:ext cx="4035960" cy="699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Standardization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61" name="CustomShape 3"/>
          <p:cNvSpPr/>
          <p:nvPr/>
        </p:nvSpPr>
        <p:spPr>
          <a:xfrm>
            <a:off x="352440" y="1931040"/>
            <a:ext cx="11442600" cy="11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Standardization on a feature causes it to have mean of zero and a unit of variance.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662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9880" cy="981000"/>
          </a:xfrm>
          <a:prstGeom prst="rect">
            <a:avLst/>
          </a:prstGeom>
          <a:ln>
            <a:noFill/>
          </a:ln>
        </p:spPr>
      </p:pic>
      <p:sp>
        <p:nvSpPr>
          <p:cNvPr id="663" name="CustomShape 4"/>
          <p:cNvSpPr/>
          <p:nvPr/>
        </p:nvSpPr>
        <p:spPr>
          <a:xfrm>
            <a:off x="650268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4" name="CustomShape 5"/>
          <p:cNvSpPr/>
          <p:nvPr/>
        </p:nvSpPr>
        <p:spPr>
          <a:xfrm>
            <a:off x="3777120" y="6242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5" name="CustomShape 6"/>
          <p:cNvSpPr/>
          <p:nvPr/>
        </p:nvSpPr>
        <p:spPr>
          <a:xfrm>
            <a:off x="69483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6" name="CustomShape 7"/>
          <p:cNvSpPr/>
          <p:nvPr/>
        </p:nvSpPr>
        <p:spPr>
          <a:xfrm>
            <a:off x="85809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7" name="CustomShape 8"/>
          <p:cNvSpPr/>
          <p:nvPr/>
        </p:nvSpPr>
        <p:spPr>
          <a:xfrm>
            <a:off x="79275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CustomShape 9"/>
          <p:cNvSpPr/>
          <p:nvPr/>
        </p:nvSpPr>
        <p:spPr>
          <a:xfrm>
            <a:off x="74242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9" name="CustomShape 10"/>
          <p:cNvSpPr/>
          <p:nvPr/>
        </p:nvSpPr>
        <p:spPr>
          <a:xfrm>
            <a:off x="83412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0" name="CustomShape 11"/>
          <p:cNvSpPr/>
          <p:nvPr/>
        </p:nvSpPr>
        <p:spPr>
          <a:xfrm>
            <a:off x="72655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1" name="CustomShape 12"/>
          <p:cNvSpPr/>
          <p:nvPr/>
        </p:nvSpPr>
        <p:spPr>
          <a:xfrm>
            <a:off x="657216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2" name="CustomShape 13"/>
          <p:cNvSpPr/>
          <p:nvPr/>
        </p:nvSpPr>
        <p:spPr>
          <a:xfrm>
            <a:off x="914112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3" name="CustomShape 14"/>
          <p:cNvSpPr/>
          <p:nvPr/>
        </p:nvSpPr>
        <p:spPr>
          <a:xfrm>
            <a:off x="874620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4" name="CustomShape 15"/>
          <p:cNvSpPr/>
          <p:nvPr/>
        </p:nvSpPr>
        <p:spPr>
          <a:xfrm>
            <a:off x="75668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5" name="CustomShape 16"/>
          <p:cNvSpPr/>
          <p:nvPr/>
        </p:nvSpPr>
        <p:spPr>
          <a:xfrm>
            <a:off x="9368280" y="6356160"/>
            <a:ext cx="2811960" cy="497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76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400" cy="77940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677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4680" cy="92628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678" name="CustomShape 17"/>
          <p:cNvSpPr/>
          <p:nvPr/>
        </p:nvSpPr>
        <p:spPr>
          <a:xfrm>
            <a:off x="10149840" y="6473160"/>
            <a:ext cx="2030040" cy="36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79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480" cy="653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680" name="CustomShape 18"/>
          <p:cNvSpPr/>
          <p:nvPr/>
        </p:nvSpPr>
        <p:spPr>
          <a:xfrm>
            <a:off x="96660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1" name="CustomShape 19"/>
          <p:cNvSpPr/>
          <p:nvPr/>
        </p:nvSpPr>
        <p:spPr>
          <a:xfrm>
            <a:off x="259884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2" name="CustomShape 20"/>
          <p:cNvSpPr/>
          <p:nvPr/>
        </p:nvSpPr>
        <p:spPr>
          <a:xfrm>
            <a:off x="194544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3" name="CustomShape 21"/>
          <p:cNvSpPr/>
          <p:nvPr/>
        </p:nvSpPr>
        <p:spPr>
          <a:xfrm>
            <a:off x="1442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4" name="CustomShape 22"/>
          <p:cNvSpPr/>
          <p:nvPr/>
        </p:nvSpPr>
        <p:spPr>
          <a:xfrm>
            <a:off x="309240" y="62373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CustomShape 23"/>
          <p:cNvSpPr/>
          <p:nvPr/>
        </p:nvSpPr>
        <p:spPr>
          <a:xfrm>
            <a:off x="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6" name="CustomShape 24"/>
          <p:cNvSpPr/>
          <p:nvPr/>
        </p:nvSpPr>
        <p:spPr>
          <a:xfrm>
            <a:off x="235908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7" name="CustomShape 25"/>
          <p:cNvSpPr/>
          <p:nvPr/>
        </p:nvSpPr>
        <p:spPr>
          <a:xfrm>
            <a:off x="128376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8" name="CustomShape 26"/>
          <p:cNvSpPr/>
          <p:nvPr/>
        </p:nvSpPr>
        <p:spPr>
          <a:xfrm>
            <a:off x="5900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CustomShape 27"/>
          <p:cNvSpPr/>
          <p:nvPr/>
        </p:nvSpPr>
        <p:spPr>
          <a:xfrm>
            <a:off x="315900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CustomShape 28"/>
          <p:cNvSpPr/>
          <p:nvPr/>
        </p:nvSpPr>
        <p:spPr>
          <a:xfrm>
            <a:off x="276408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1" name="CustomShape 29"/>
          <p:cNvSpPr/>
          <p:nvPr/>
        </p:nvSpPr>
        <p:spPr>
          <a:xfrm>
            <a:off x="158472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2" name="CustomShape 30"/>
          <p:cNvSpPr/>
          <p:nvPr/>
        </p:nvSpPr>
        <p:spPr>
          <a:xfrm>
            <a:off x="3468960" y="63514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3" name="CustomShape 31"/>
          <p:cNvSpPr/>
          <p:nvPr/>
        </p:nvSpPr>
        <p:spPr>
          <a:xfrm>
            <a:off x="44139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4" name="CustomShape 32"/>
          <p:cNvSpPr/>
          <p:nvPr/>
        </p:nvSpPr>
        <p:spPr>
          <a:xfrm>
            <a:off x="60465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5" name="CustomShape 33"/>
          <p:cNvSpPr/>
          <p:nvPr/>
        </p:nvSpPr>
        <p:spPr>
          <a:xfrm>
            <a:off x="5393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6" name="CustomShape 34"/>
          <p:cNvSpPr/>
          <p:nvPr/>
        </p:nvSpPr>
        <p:spPr>
          <a:xfrm>
            <a:off x="48898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7" name="CustomShape 35"/>
          <p:cNvSpPr/>
          <p:nvPr/>
        </p:nvSpPr>
        <p:spPr>
          <a:xfrm>
            <a:off x="58068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8" name="CustomShape 36"/>
          <p:cNvSpPr/>
          <p:nvPr/>
        </p:nvSpPr>
        <p:spPr>
          <a:xfrm>
            <a:off x="47311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9" name="CustomShape 37"/>
          <p:cNvSpPr/>
          <p:nvPr/>
        </p:nvSpPr>
        <p:spPr>
          <a:xfrm>
            <a:off x="403740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0" name="CustomShape 38"/>
          <p:cNvSpPr/>
          <p:nvPr/>
        </p:nvSpPr>
        <p:spPr>
          <a:xfrm>
            <a:off x="6221520" y="6359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1" name="CustomShape 39"/>
          <p:cNvSpPr/>
          <p:nvPr/>
        </p:nvSpPr>
        <p:spPr>
          <a:xfrm>
            <a:off x="503208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02" name="" descr=""/>
          <p:cNvPicPr/>
          <p:nvPr/>
        </p:nvPicPr>
        <p:blipFill>
          <a:blip r:embed="rId5"/>
          <a:srcRect l="1517" t="3895" r="7572" b="6337"/>
          <a:stretch/>
        </p:blipFill>
        <p:spPr>
          <a:xfrm>
            <a:off x="3810240" y="3383280"/>
            <a:ext cx="4570920" cy="210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CustomShape 1"/>
          <p:cNvSpPr/>
          <p:nvPr/>
        </p:nvSpPr>
        <p:spPr>
          <a:xfrm>
            <a:off x="352440" y="324000"/>
            <a:ext cx="7967880" cy="851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Types of feature scaling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704" name="CustomShape 2"/>
          <p:cNvSpPr/>
          <p:nvPr/>
        </p:nvSpPr>
        <p:spPr>
          <a:xfrm>
            <a:off x="352440" y="1235160"/>
            <a:ext cx="6413400" cy="699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Unit Vector Normalization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352440" y="1931040"/>
            <a:ext cx="11442600" cy="11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Scaling to unit length shrinks/stretches a vector (a row of data can be viewed as a D-dimensional vector) to a unit sphere.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706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9880" cy="981000"/>
          </a:xfrm>
          <a:prstGeom prst="rect">
            <a:avLst/>
          </a:prstGeom>
          <a:ln>
            <a:noFill/>
          </a:ln>
        </p:spPr>
      </p:pic>
      <p:sp>
        <p:nvSpPr>
          <p:cNvPr id="707" name="CustomShape 4"/>
          <p:cNvSpPr/>
          <p:nvPr/>
        </p:nvSpPr>
        <p:spPr>
          <a:xfrm>
            <a:off x="650268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8" name="CustomShape 5"/>
          <p:cNvSpPr/>
          <p:nvPr/>
        </p:nvSpPr>
        <p:spPr>
          <a:xfrm>
            <a:off x="3777120" y="6242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9" name="CustomShape 6"/>
          <p:cNvSpPr/>
          <p:nvPr/>
        </p:nvSpPr>
        <p:spPr>
          <a:xfrm>
            <a:off x="69483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0" name="CustomShape 7"/>
          <p:cNvSpPr/>
          <p:nvPr/>
        </p:nvSpPr>
        <p:spPr>
          <a:xfrm>
            <a:off x="85809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1" name="CustomShape 8"/>
          <p:cNvSpPr/>
          <p:nvPr/>
        </p:nvSpPr>
        <p:spPr>
          <a:xfrm>
            <a:off x="79275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2" name="CustomShape 9"/>
          <p:cNvSpPr/>
          <p:nvPr/>
        </p:nvSpPr>
        <p:spPr>
          <a:xfrm>
            <a:off x="74242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3" name="CustomShape 10"/>
          <p:cNvSpPr/>
          <p:nvPr/>
        </p:nvSpPr>
        <p:spPr>
          <a:xfrm>
            <a:off x="83412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4" name="CustomShape 11"/>
          <p:cNvSpPr/>
          <p:nvPr/>
        </p:nvSpPr>
        <p:spPr>
          <a:xfrm>
            <a:off x="72655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5" name="CustomShape 12"/>
          <p:cNvSpPr/>
          <p:nvPr/>
        </p:nvSpPr>
        <p:spPr>
          <a:xfrm>
            <a:off x="657216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6" name="CustomShape 13"/>
          <p:cNvSpPr/>
          <p:nvPr/>
        </p:nvSpPr>
        <p:spPr>
          <a:xfrm>
            <a:off x="914112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7" name="CustomShape 14"/>
          <p:cNvSpPr/>
          <p:nvPr/>
        </p:nvSpPr>
        <p:spPr>
          <a:xfrm>
            <a:off x="874620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8" name="CustomShape 15"/>
          <p:cNvSpPr/>
          <p:nvPr/>
        </p:nvSpPr>
        <p:spPr>
          <a:xfrm>
            <a:off x="75668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9" name="CustomShape 16"/>
          <p:cNvSpPr/>
          <p:nvPr/>
        </p:nvSpPr>
        <p:spPr>
          <a:xfrm>
            <a:off x="9368280" y="6356160"/>
            <a:ext cx="2811960" cy="497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20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400" cy="77940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721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4680" cy="92628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722" name="CustomShape 17"/>
          <p:cNvSpPr/>
          <p:nvPr/>
        </p:nvSpPr>
        <p:spPr>
          <a:xfrm>
            <a:off x="10149840" y="6473160"/>
            <a:ext cx="2030040" cy="36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23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480" cy="653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724" name="CustomShape 18"/>
          <p:cNvSpPr/>
          <p:nvPr/>
        </p:nvSpPr>
        <p:spPr>
          <a:xfrm>
            <a:off x="96660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5" name="CustomShape 19"/>
          <p:cNvSpPr/>
          <p:nvPr/>
        </p:nvSpPr>
        <p:spPr>
          <a:xfrm>
            <a:off x="259884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6" name="CustomShape 20"/>
          <p:cNvSpPr/>
          <p:nvPr/>
        </p:nvSpPr>
        <p:spPr>
          <a:xfrm>
            <a:off x="194544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7" name="CustomShape 21"/>
          <p:cNvSpPr/>
          <p:nvPr/>
        </p:nvSpPr>
        <p:spPr>
          <a:xfrm>
            <a:off x="1442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8" name="CustomShape 22"/>
          <p:cNvSpPr/>
          <p:nvPr/>
        </p:nvSpPr>
        <p:spPr>
          <a:xfrm>
            <a:off x="309240" y="62373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9" name="CustomShape 23"/>
          <p:cNvSpPr/>
          <p:nvPr/>
        </p:nvSpPr>
        <p:spPr>
          <a:xfrm>
            <a:off x="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0" name="CustomShape 24"/>
          <p:cNvSpPr/>
          <p:nvPr/>
        </p:nvSpPr>
        <p:spPr>
          <a:xfrm>
            <a:off x="235908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1" name="CustomShape 25"/>
          <p:cNvSpPr/>
          <p:nvPr/>
        </p:nvSpPr>
        <p:spPr>
          <a:xfrm>
            <a:off x="128376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2" name="CustomShape 26"/>
          <p:cNvSpPr/>
          <p:nvPr/>
        </p:nvSpPr>
        <p:spPr>
          <a:xfrm>
            <a:off x="5900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3" name="CustomShape 27"/>
          <p:cNvSpPr/>
          <p:nvPr/>
        </p:nvSpPr>
        <p:spPr>
          <a:xfrm>
            <a:off x="315900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4" name="CustomShape 28"/>
          <p:cNvSpPr/>
          <p:nvPr/>
        </p:nvSpPr>
        <p:spPr>
          <a:xfrm>
            <a:off x="276408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5" name="CustomShape 29"/>
          <p:cNvSpPr/>
          <p:nvPr/>
        </p:nvSpPr>
        <p:spPr>
          <a:xfrm>
            <a:off x="158472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6" name="CustomShape 30"/>
          <p:cNvSpPr/>
          <p:nvPr/>
        </p:nvSpPr>
        <p:spPr>
          <a:xfrm>
            <a:off x="3468960" y="63514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7" name="CustomShape 31"/>
          <p:cNvSpPr/>
          <p:nvPr/>
        </p:nvSpPr>
        <p:spPr>
          <a:xfrm>
            <a:off x="44139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8" name="CustomShape 32"/>
          <p:cNvSpPr/>
          <p:nvPr/>
        </p:nvSpPr>
        <p:spPr>
          <a:xfrm>
            <a:off x="60465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9" name="CustomShape 33"/>
          <p:cNvSpPr/>
          <p:nvPr/>
        </p:nvSpPr>
        <p:spPr>
          <a:xfrm>
            <a:off x="5393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0" name="CustomShape 34"/>
          <p:cNvSpPr/>
          <p:nvPr/>
        </p:nvSpPr>
        <p:spPr>
          <a:xfrm>
            <a:off x="48898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1" name="CustomShape 35"/>
          <p:cNvSpPr/>
          <p:nvPr/>
        </p:nvSpPr>
        <p:spPr>
          <a:xfrm>
            <a:off x="58068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2" name="CustomShape 36"/>
          <p:cNvSpPr/>
          <p:nvPr/>
        </p:nvSpPr>
        <p:spPr>
          <a:xfrm>
            <a:off x="47311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3" name="CustomShape 37"/>
          <p:cNvSpPr/>
          <p:nvPr/>
        </p:nvSpPr>
        <p:spPr>
          <a:xfrm>
            <a:off x="403740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4" name="CustomShape 38"/>
          <p:cNvSpPr/>
          <p:nvPr/>
        </p:nvSpPr>
        <p:spPr>
          <a:xfrm>
            <a:off x="6221520" y="6359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5" name="CustomShape 39"/>
          <p:cNvSpPr/>
          <p:nvPr/>
        </p:nvSpPr>
        <p:spPr>
          <a:xfrm>
            <a:off x="503208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46" name="" descr=""/>
          <p:cNvPicPr/>
          <p:nvPr/>
        </p:nvPicPr>
        <p:blipFill>
          <a:blip r:embed="rId5"/>
          <a:stretch/>
        </p:blipFill>
        <p:spPr>
          <a:xfrm>
            <a:off x="4564440" y="3391920"/>
            <a:ext cx="3062520" cy="1908000"/>
          </a:xfrm>
          <a:prstGeom prst="rect">
            <a:avLst/>
          </a:prstGeom>
          <a:ln>
            <a:noFill/>
          </a:ln>
        </p:spPr>
      </p:pic>
      <p:sp>
        <p:nvSpPr>
          <p:cNvPr id="747" name="CustomShape 40"/>
          <p:cNvSpPr/>
          <p:nvPr/>
        </p:nvSpPr>
        <p:spPr>
          <a:xfrm>
            <a:off x="4822200" y="5450400"/>
            <a:ext cx="2546640" cy="3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*applies to a row of data set</a:t>
            </a: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CustomShape 1"/>
          <p:cNvSpPr/>
          <p:nvPr/>
        </p:nvSpPr>
        <p:spPr>
          <a:xfrm>
            <a:off x="352440" y="324000"/>
            <a:ext cx="5499000" cy="851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Feature selection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749" name="CustomShape 2"/>
          <p:cNvSpPr/>
          <p:nvPr/>
        </p:nvSpPr>
        <p:spPr>
          <a:xfrm>
            <a:off x="352440" y="1535040"/>
            <a:ext cx="11442600" cy="16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Feature selection is a process where we choose the features which contributes the most in the output value and ignoring features that are irrelevant or with a tiny contribution, as having too many features that are irrelevant in our data set decreases the accuracy of the trained model.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750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9880" cy="981000"/>
          </a:xfrm>
          <a:prstGeom prst="rect">
            <a:avLst/>
          </a:prstGeom>
          <a:ln>
            <a:noFill/>
          </a:ln>
        </p:spPr>
      </p:pic>
      <p:sp>
        <p:nvSpPr>
          <p:cNvPr id="751" name="CustomShape 3"/>
          <p:cNvSpPr/>
          <p:nvPr/>
        </p:nvSpPr>
        <p:spPr>
          <a:xfrm>
            <a:off x="650268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2" name="CustomShape 4"/>
          <p:cNvSpPr/>
          <p:nvPr/>
        </p:nvSpPr>
        <p:spPr>
          <a:xfrm>
            <a:off x="3777120" y="6242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3" name="CustomShape 5"/>
          <p:cNvSpPr/>
          <p:nvPr/>
        </p:nvSpPr>
        <p:spPr>
          <a:xfrm>
            <a:off x="69483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4" name="CustomShape 6"/>
          <p:cNvSpPr/>
          <p:nvPr/>
        </p:nvSpPr>
        <p:spPr>
          <a:xfrm>
            <a:off x="85809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5" name="CustomShape 7"/>
          <p:cNvSpPr/>
          <p:nvPr/>
        </p:nvSpPr>
        <p:spPr>
          <a:xfrm>
            <a:off x="79275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6" name="CustomShape 8"/>
          <p:cNvSpPr/>
          <p:nvPr/>
        </p:nvSpPr>
        <p:spPr>
          <a:xfrm>
            <a:off x="74242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7" name="CustomShape 9"/>
          <p:cNvSpPr/>
          <p:nvPr/>
        </p:nvSpPr>
        <p:spPr>
          <a:xfrm>
            <a:off x="83412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8" name="CustomShape 10"/>
          <p:cNvSpPr/>
          <p:nvPr/>
        </p:nvSpPr>
        <p:spPr>
          <a:xfrm>
            <a:off x="72655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9" name="CustomShape 11"/>
          <p:cNvSpPr/>
          <p:nvPr/>
        </p:nvSpPr>
        <p:spPr>
          <a:xfrm>
            <a:off x="657216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0" name="CustomShape 12"/>
          <p:cNvSpPr/>
          <p:nvPr/>
        </p:nvSpPr>
        <p:spPr>
          <a:xfrm>
            <a:off x="914112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1" name="CustomShape 13"/>
          <p:cNvSpPr/>
          <p:nvPr/>
        </p:nvSpPr>
        <p:spPr>
          <a:xfrm>
            <a:off x="874620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2" name="CustomShape 14"/>
          <p:cNvSpPr/>
          <p:nvPr/>
        </p:nvSpPr>
        <p:spPr>
          <a:xfrm>
            <a:off x="75668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3" name="CustomShape 15"/>
          <p:cNvSpPr/>
          <p:nvPr/>
        </p:nvSpPr>
        <p:spPr>
          <a:xfrm>
            <a:off x="9368280" y="6356160"/>
            <a:ext cx="2811960" cy="497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64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400" cy="77940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765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4680" cy="92628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766" name="CustomShape 16"/>
          <p:cNvSpPr/>
          <p:nvPr/>
        </p:nvSpPr>
        <p:spPr>
          <a:xfrm>
            <a:off x="10149840" y="6473160"/>
            <a:ext cx="2030040" cy="36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67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480" cy="653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768" name="CustomShape 17"/>
          <p:cNvSpPr/>
          <p:nvPr/>
        </p:nvSpPr>
        <p:spPr>
          <a:xfrm>
            <a:off x="96660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9" name="CustomShape 18"/>
          <p:cNvSpPr/>
          <p:nvPr/>
        </p:nvSpPr>
        <p:spPr>
          <a:xfrm>
            <a:off x="259884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0" name="CustomShape 19"/>
          <p:cNvSpPr/>
          <p:nvPr/>
        </p:nvSpPr>
        <p:spPr>
          <a:xfrm>
            <a:off x="194544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1" name="CustomShape 20"/>
          <p:cNvSpPr/>
          <p:nvPr/>
        </p:nvSpPr>
        <p:spPr>
          <a:xfrm>
            <a:off x="1442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2" name="CustomShape 21"/>
          <p:cNvSpPr/>
          <p:nvPr/>
        </p:nvSpPr>
        <p:spPr>
          <a:xfrm>
            <a:off x="309240" y="62373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3" name="CustomShape 22"/>
          <p:cNvSpPr/>
          <p:nvPr/>
        </p:nvSpPr>
        <p:spPr>
          <a:xfrm>
            <a:off x="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4" name="CustomShape 23"/>
          <p:cNvSpPr/>
          <p:nvPr/>
        </p:nvSpPr>
        <p:spPr>
          <a:xfrm>
            <a:off x="235908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5" name="CustomShape 24"/>
          <p:cNvSpPr/>
          <p:nvPr/>
        </p:nvSpPr>
        <p:spPr>
          <a:xfrm>
            <a:off x="128376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6" name="CustomShape 25"/>
          <p:cNvSpPr/>
          <p:nvPr/>
        </p:nvSpPr>
        <p:spPr>
          <a:xfrm>
            <a:off x="5900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7" name="CustomShape 26"/>
          <p:cNvSpPr/>
          <p:nvPr/>
        </p:nvSpPr>
        <p:spPr>
          <a:xfrm>
            <a:off x="315900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8" name="CustomShape 27"/>
          <p:cNvSpPr/>
          <p:nvPr/>
        </p:nvSpPr>
        <p:spPr>
          <a:xfrm>
            <a:off x="276408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28"/>
          <p:cNvSpPr/>
          <p:nvPr/>
        </p:nvSpPr>
        <p:spPr>
          <a:xfrm>
            <a:off x="158472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0" name="CustomShape 29"/>
          <p:cNvSpPr/>
          <p:nvPr/>
        </p:nvSpPr>
        <p:spPr>
          <a:xfrm>
            <a:off x="3468960" y="63514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1" name="CustomShape 30"/>
          <p:cNvSpPr/>
          <p:nvPr/>
        </p:nvSpPr>
        <p:spPr>
          <a:xfrm>
            <a:off x="44139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2" name="CustomShape 31"/>
          <p:cNvSpPr/>
          <p:nvPr/>
        </p:nvSpPr>
        <p:spPr>
          <a:xfrm>
            <a:off x="60465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3" name="CustomShape 32"/>
          <p:cNvSpPr/>
          <p:nvPr/>
        </p:nvSpPr>
        <p:spPr>
          <a:xfrm>
            <a:off x="5393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4" name="CustomShape 33"/>
          <p:cNvSpPr/>
          <p:nvPr/>
        </p:nvSpPr>
        <p:spPr>
          <a:xfrm>
            <a:off x="48898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5" name="CustomShape 34"/>
          <p:cNvSpPr/>
          <p:nvPr/>
        </p:nvSpPr>
        <p:spPr>
          <a:xfrm>
            <a:off x="58068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6" name="CustomShape 35"/>
          <p:cNvSpPr/>
          <p:nvPr/>
        </p:nvSpPr>
        <p:spPr>
          <a:xfrm>
            <a:off x="47311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7" name="CustomShape 36"/>
          <p:cNvSpPr/>
          <p:nvPr/>
        </p:nvSpPr>
        <p:spPr>
          <a:xfrm>
            <a:off x="403740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8" name="CustomShape 37"/>
          <p:cNvSpPr/>
          <p:nvPr/>
        </p:nvSpPr>
        <p:spPr>
          <a:xfrm>
            <a:off x="6221520" y="6359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9" name="CustomShape 38"/>
          <p:cNvSpPr/>
          <p:nvPr/>
        </p:nvSpPr>
        <p:spPr>
          <a:xfrm>
            <a:off x="503208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CustomShape 1"/>
          <p:cNvSpPr/>
          <p:nvPr/>
        </p:nvSpPr>
        <p:spPr>
          <a:xfrm>
            <a:off x="352440" y="324000"/>
            <a:ext cx="5316120" cy="851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Normal equation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791" name="CustomShape 2"/>
          <p:cNvSpPr/>
          <p:nvPr/>
        </p:nvSpPr>
        <p:spPr>
          <a:xfrm>
            <a:off x="352440" y="1235160"/>
            <a:ext cx="2481480" cy="699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Formula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792" name="CustomShape 3"/>
          <p:cNvSpPr/>
          <p:nvPr/>
        </p:nvSpPr>
        <p:spPr>
          <a:xfrm>
            <a:off x="352440" y="1931040"/>
            <a:ext cx="11442600" cy="79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793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9880" cy="981000"/>
          </a:xfrm>
          <a:prstGeom prst="rect">
            <a:avLst/>
          </a:prstGeom>
          <a:ln>
            <a:noFill/>
          </a:ln>
        </p:spPr>
      </p:pic>
      <p:sp>
        <p:nvSpPr>
          <p:cNvPr id="794" name="CustomShape 4"/>
          <p:cNvSpPr/>
          <p:nvPr/>
        </p:nvSpPr>
        <p:spPr>
          <a:xfrm>
            <a:off x="650268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5" name="CustomShape 5"/>
          <p:cNvSpPr/>
          <p:nvPr/>
        </p:nvSpPr>
        <p:spPr>
          <a:xfrm>
            <a:off x="3777120" y="6242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6" name="CustomShape 6"/>
          <p:cNvSpPr/>
          <p:nvPr/>
        </p:nvSpPr>
        <p:spPr>
          <a:xfrm>
            <a:off x="69483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7" name="CustomShape 7"/>
          <p:cNvSpPr/>
          <p:nvPr/>
        </p:nvSpPr>
        <p:spPr>
          <a:xfrm>
            <a:off x="85809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8" name="CustomShape 8"/>
          <p:cNvSpPr/>
          <p:nvPr/>
        </p:nvSpPr>
        <p:spPr>
          <a:xfrm>
            <a:off x="79275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9" name="CustomShape 9"/>
          <p:cNvSpPr/>
          <p:nvPr/>
        </p:nvSpPr>
        <p:spPr>
          <a:xfrm>
            <a:off x="74242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0" name="CustomShape 10"/>
          <p:cNvSpPr/>
          <p:nvPr/>
        </p:nvSpPr>
        <p:spPr>
          <a:xfrm>
            <a:off x="83412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1" name="CustomShape 11"/>
          <p:cNvSpPr/>
          <p:nvPr/>
        </p:nvSpPr>
        <p:spPr>
          <a:xfrm>
            <a:off x="72655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2" name="CustomShape 12"/>
          <p:cNvSpPr/>
          <p:nvPr/>
        </p:nvSpPr>
        <p:spPr>
          <a:xfrm>
            <a:off x="657216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3" name="CustomShape 13"/>
          <p:cNvSpPr/>
          <p:nvPr/>
        </p:nvSpPr>
        <p:spPr>
          <a:xfrm>
            <a:off x="914112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4" name="CustomShape 14"/>
          <p:cNvSpPr/>
          <p:nvPr/>
        </p:nvSpPr>
        <p:spPr>
          <a:xfrm>
            <a:off x="874620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5" name="CustomShape 15"/>
          <p:cNvSpPr/>
          <p:nvPr/>
        </p:nvSpPr>
        <p:spPr>
          <a:xfrm>
            <a:off x="75668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6" name="CustomShape 16"/>
          <p:cNvSpPr/>
          <p:nvPr/>
        </p:nvSpPr>
        <p:spPr>
          <a:xfrm>
            <a:off x="9368280" y="6356160"/>
            <a:ext cx="2811960" cy="497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07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400" cy="77940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808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4680" cy="92628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809" name="CustomShape 17"/>
          <p:cNvSpPr/>
          <p:nvPr/>
        </p:nvSpPr>
        <p:spPr>
          <a:xfrm>
            <a:off x="10149840" y="6473160"/>
            <a:ext cx="2030040" cy="36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10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480" cy="653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811" name="CustomShape 18"/>
          <p:cNvSpPr/>
          <p:nvPr/>
        </p:nvSpPr>
        <p:spPr>
          <a:xfrm>
            <a:off x="96660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2" name="CustomShape 19"/>
          <p:cNvSpPr/>
          <p:nvPr/>
        </p:nvSpPr>
        <p:spPr>
          <a:xfrm>
            <a:off x="259884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3" name="CustomShape 20"/>
          <p:cNvSpPr/>
          <p:nvPr/>
        </p:nvSpPr>
        <p:spPr>
          <a:xfrm>
            <a:off x="194544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4" name="CustomShape 21"/>
          <p:cNvSpPr/>
          <p:nvPr/>
        </p:nvSpPr>
        <p:spPr>
          <a:xfrm>
            <a:off x="1442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5" name="CustomShape 22"/>
          <p:cNvSpPr/>
          <p:nvPr/>
        </p:nvSpPr>
        <p:spPr>
          <a:xfrm>
            <a:off x="309240" y="62373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6" name="CustomShape 23"/>
          <p:cNvSpPr/>
          <p:nvPr/>
        </p:nvSpPr>
        <p:spPr>
          <a:xfrm>
            <a:off x="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7" name="CustomShape 24"/>
          <p:cNvSpPr/>
          <p:nvPr/>
        </p:nvSpPr>
        <p:spPr>
          <a:xfrm>
            <a:off x="235908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8" name="CustomShape 25"/>
          <p:cNvSpPr/>
          <p:nvPr/>
        </p:nvSpPr>
        <p:spPr>
          <a:xfrm>
            <a:off x="128376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9" name="CustomShape 26"/>
          <p:cNvSpPr/>
          <p:nvPr/>
        </p:nvSpPr>
        <p:spPr>
          <a:xfrm>
            <a:off x="5900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0" name="CustomShape 27"/>
          <p:cNvSpPr/>
          <p:nvPr/>
        </p:nvSpPr>
        <p:spPr>
          <a:xfrm>
            <a:off x="315900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1" name="CustomShape 28"/>
          <p:cNvSpPr/>
          <p:nvPr/>
        </p:nvSpPr>
        <p:spPr>
          <a:xfrm>
            <a:off x="276408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2" name="CustomShape 29"/>
          <p:cNvSpPr/>
          <p:nvPr/>
        </p:nvSpPr>
        <p:spPr>
          <a:xfrm>
            <a:off x="158472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3" name="CustomShape 30"/>
          <p:cNvSpPr/>
          <p:nvPr/>
        </p:nvSpPr>
        <p:spPr>
          <a:xfrm>
            <a:off x="3468960" y="63514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4" name="CustomShape 31"/>
          <p:cNvSpPr/>
          <p:nvPr/>
        </p:nvSpPr>
        <p:spPr>
          <a:xfrm>
            <a:off x="44139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5" name="CustomShape 32"/>
          <p:cNvSpPr/>
          <p:nvPr/>
        </p:nvSpPr>
        <p:spPr>
          <a:xfrm>
            <a:off x="60465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6" name="CustomShape 33"/>
          <p:cNvSpPr/>
          <p:nvPr/>
        </p:nvSpPr>
        <p:spPr>
          <a:xfrm>
            <a:off x="5393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7" name="CustomShape 34"/>
          <p:cNvSpPr/>
          <p:nvPr/>
        </p:nvSpPr>
        <p:spPr>
          <a:xfrm>
            <a:off x="48898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8" name="CustomShape 35"/>
          <p:cNvSpPr/>
          <p:nvPr/>
        </p:nvSpPr>
        <p:spPr>
          <a:xfrm>
            <a:off x="58068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CustomShape 36"/>
          <p:cNvSpPr/>
          <p:nvPr/>
        </p:nvSpPr>
        <p:spPr>
          <a:xfrm>
            <a:off x="47311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0" name="CustomShape 37"/>
          <p:cNvSpPr/>
          <p:nvPr/>
        </p:nvSpPr>
        <p:spPr>
          <a:xfrm>
            <a:off x="403740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1" name="CustomShape 38"/>
          <p:cNvSpPr/>
          <p:nvPr/>
        </p:nvSpPr>
        <p:spPr>
          <a:xfrm>
            <a:off x="6221520" y="6359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39"/>
          <p:cNvSpPr/>
          <p:nvPr/>
        </p:nvSpPr>
        <p:spPr>
          <a:xfrm>
            <a:off x="503208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33" name="" descr=""/>
          <p:cNvPicPr/>
          <p:nvPr/>
        </p:nvPicPr>
        <p:blipFill>
          <a:blip r:embed="rId5"/>
          <a:srcRect l="21339" t="0" r="29896" b="0"/>
          <a:stretch/>
        </p:blipFill>
        <p:spPr>
          <a:xfrm>
            <a:off x="1847160" y="2985840"/>
            <a:ext cx="8497080" cy="155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CustomShape 1"/>
          <p:cNvSpPr/>
          <p:nvPr/>
        </p:nvSpPr>
        <p:spPr>
          <a:xfrm>
            <a:off x="352440" y="324000"/>
            <a:ext cx="5316120" cy="851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Normal equation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835" name="CustomShape 2"/>
          <p:cNvSpPr/>
          <p:nvPr/>
        </p:nvSpPr>
        <p:spPr>
          <a:xfrm>
            <a:off x="352440" y="1235160"/>
            <a:ext cx="1750680" cy="699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vs GD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36" name="CustomShape 3"/>
          <p:cNvSpPr/>
          <p:nvPr/>
        </p:nvSpPr>
        <p:spPr>
          <a:xfrm>
            <a:off x="352440" y="1931040"/>
            <a:ext cx="11442600" cy="79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837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9880" cy="981000"/>
          </a:xfrm>
          <a:prstGeom prst="rect">
            <a:avLst/>
          </a:prstGeom>
          <a:ln>
            <a:noFill/>
          </a:ln>
        </p:spPr>
      </p:pic>
      <p:sp>
        <p:nvSpPr>
          <p:cNvPr id="838" name="CustomShape 4"/>
          <p:cNvSpPr/>
          <p:nvPr/>
        </p:nvSpPr>
        <p:spPr>
          <a:xfrm>
            <a:off x="650268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9" name="CustomShape 5"/>
          <p:cNvSpPr/>
          <p:nvPr/>
        </p:nvSpPr>
        <p:spPr>
          <a:xfrm>
            <a:off x="3777120" y="6242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0" name="CustomShape 6"/>
          <p:cNvSpPr/>
          <p:nvPr/>
        </p:nvSpPr>
        <p:spPr>
          <a:xfrm>
            <a:off x="69483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1" name="CustomShape 7"/>
          <p:cNvSpPr/>
          <p:nvPr/>
        </p:nvSpPr>
        <p:spPr>
          <a:xfrm>
            <a:off x="85809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2" name="CustomShape 8"/>
          <p:cNvSpPr/>
          <p:nvPr/>
        </p:nvSpPr>
        <p:spPr>
          <a:xfrm>
            <a:off x="79275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3" name="CustomShape 9"/>
          <p:cNvSpPr/>
          <p:nvPr/>
        </p:nvSpPr>
        <p:spPr>
          <a:xfrm>
            <a:off x="74242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4" name="CustomShape 10"/>
          <p:cNvSpPr/>
          <p:nvPr/>
        </p:nvSpPr>
        <p:spPr>
          <a:xfrm>
            <a:off x="83412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CustomShape 11"/>
          <p:cNvSpPr/>
          <p:nvPr/>
        </p:nvSpPr>
        <p:spPr>
          <a:xfrm>
            <a:off x="72655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6" name="CustomShape 12"/>
          <p:cNvSpPr/>
          <p:nvPr/>
        </p:nvSpPr>
        <p:spPr>
          <a:xfrm>
            <a:off x="657216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7" name="CustomShape 13"/>
          <p:cNvSpPr/>
          <p:nvPr/>
        </p:nvSpPr>
        <p:spPr>
          <a:xfrm>
            <a:off x="914112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8" name="CustomShape 14"/>
          <p:cNvSpPr/>
          <p:nvPr/>
        </p:nvSpPr>
        <p:spPr>
          <a:xfrm>
            <a:off x="874620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9" name="CustomShape 15"/>
          <p:cNvSpPr/>
          <p:nvPr/>
        </p:nvSpPr>
        <p:spPr>
          <a:xfrm>
            <a:off x="75668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0" name="CustomShape 16"/>
          <p:cNvSpPr/>
          <p:nvPr/>
        </p:nvSpPr>
        <p:spPr>
          <a:xfrm>
            <a:off x="9368280" y="6356160"/>
            <a:ext cx="2811960" cy="497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51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400" cy="77940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852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4680" cy="92628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853" name="CustomShape 17"/>
          <p:cNvSpPr/>
          <p:nvPr/>
        </p:nvSpPr>
        <p:spPr>
          <a:xfrm>
            <a:off x="10149840" y="6473160"/>
            <a:ext cx="2030040" cy="36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54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480" cy="653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855" name="CustomShape 18"/>
          <p:cNvSpPr/>
          <p:nvPr/>
        </p:nvSpPr>
        <p:spPr>
          <a:xfrm>
            <a:off x="96660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6" name="CustomShape 19"/>
          <p:cNvSpPr/>
          <p:nvPr/>
        </p:nvSpPr>
        <p:spPr>
          <a:xfrm>
            <a:off x="259884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7" name="CustomShape 20"/>
          <p:cNvSpPr/>
          <p:nvPr/>
        </p:nvSpPr>
        <p:spPr>
          <a:xfrm>
            <a:off x="194544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8" name="CustomShape 21"/>
          <p:cNvSpPr/>
          <p:nvPr/>
        </p:nvSpPr>
        <p:spPr>
          <a:xfrm>
            <a:off x="1442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9" name="CustomShape 22"/>
          <p:cNvSpPr/>
          <p:nvPr/>
        </p:nvSpPr>
        <p:spPr>
          <a:xfrm>
            <a:off x="309240" y="62373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0" name="CustomShape 23"/>
          <p:cNvSpPr/>
          <p:nvPr/>
        </p:nvSpPr>
        <p:spPr>
          <a:xfrm>
            <a:off x="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1" name="CustomShape 24"/>
          <p:cNvSpPr/>
          <p:nvPr/>
        </p:nvSpPr>
        <p:spPr>
          <a:xfrm>
            <a:off x="235908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2" name="CustomShape 25"/>
          <p:cNvSpPr/>
          <p:nvPr/>
        </p:nvSpPr>
        <p:spPr>
          <a:xfrm>
            <a:off x="128376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3" name="CustomShape 26"/>
          <p:cNvSpPr/>
          <p:nvPr/>
        </p:nvSpPr>
        <p:spPr>
          <a:xfrm>
            <a:off x="5900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4" name="CustomShape 27"/>
          <p:cNvSpPr/>
          <p:nvPr/>
        </p:nvSpPr>
        <p:spPr>
          <a:xfrm>
            <a:off x="315900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5" name="CustomShape 28"/>
          <p:cNvSpPr/>
          <p:nvPr/>
        </p:nvSpPr>
        <p:spPr>
          <a:xfrm>
            <a:off x="276408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6" name="CustomShape 29"/>
          <p:cNvSpPr/>
          <p:nvPr/>
        </p:nvSpPr>
        <p:spPr>
          <a:xfrm>
            <a:off x="158472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7" name="CustomShape 30"/>
          <p:cNvSpPr/>
          <p:nvPr/>
        </p:nvSpPr>
        <p:spPr>
          <a:xfrm>
            <a:off x="3468960" y="63514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8" name="CustomShape 31"/>
          <p:cNvSpPr/>
          <p:nvPr/>
        </p:nvSpPr>
        <p:spPr>
          <a:xfrm>
            <a:off x="44139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9" name="CustomShape 32"/>
          <p:cNvSpPr/>
          <p:nvPr/>
        </p:nvSpPr>
        <p:spPr>
          <a:xfrm>
            <a:off x="60465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0" name="CustomShape 33"/>
          <p:cNvSpPr/>
          <p:nvPr/>
        </p:nvSpPr>
        <p:spPr>
          <a:xfrm>
            <a:off x="5393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1" name="CustomShape 34"/>
          <p:cNvSpPr/>
          <p:nvPr/>
        </p:nvSpPr>
        <p:spPr>
          <a:xfrm>
            <a:off x="48898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2" name="CustomShape 35"/>
          <p:cNvSpPr/>
          <p:nvPr/>
        </p:nvSpPr>
        <p:spPr>
          <a:xfrm>
            <a:off x="58068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3" name="CustomShape 36"/>
          <p:cNvSpPr/>
          <p:nvPr/>
        </p:nvSpPr>
        <p:spPr>
          <a:xfrm>
            <a:off x="47311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4" name="CustomShape 37"/>
          <p:cNvSpPr/>
          <p:nvPr/>
        </p:nvSpPr>
        <p:spPr>
          <a:xfrm>
            <a:off x="403740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5" name="CustomShape 38"/>
          <p:cNvSpPr/>
          <p:nvPr/>
        </p:nvSpPr>
        <p:spPr>
          <a:xfrm>
            <a:off x="6221520" y="6359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6" name="CustomShape 39"/>
          <p:cNvSpPr/>
          <p:nvPr/>
        </p:nvSpPr>
        <p:spPr>
          <a:xfrm>
            <a:off x="503208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77" name="" descr=""/>
          <p:cNvPicPr/>
          <p:nvPr/>
        </p:nvPicPr>
        <p:blipFill>
          <a:blip r:embed="rId5"/>
          <a:srcRect l="0" t="12289" r="0" b="7411"/>
          <a:stretch/>
        </p:blipFill>
        <p:spPr>
          <a:xfrm>
            <a:off x="871200" y="2075040"/>
            <a:ext cx="10449360" cy="3709440"/>
          </a:xfrm>
          <a:prstGeom prst="rect">
            <a:avLst/>
          </a:prstGeom>
          <a:ln>
            <a:noFill/>
          </a:ln>
        </p:spPr>
      </p:pic>
      <p:sp>
        <p:nvSpPr>
          <p:cNvPr id="878" name="CustomShape 40"/>
          <p:cNvSpPr/>
          <p:nvPr/>
        </p:nvSpPr>
        <p:spPr>
          <a:xfrm>
            <a:off x="4754880" y="5486400"/>
            <a:ext cx="6400800" cy="3657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352440" y="324000"/>
            <a:ext cx="7967880" cy="851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Multiple linear regression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352440" y="1235160"/>
            <a:ext cx="2115720" cy="699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Outline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>
            <a:off x="352440" y="1931040"/>
            <a:ext cx="11442600" cy="356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Multiple features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Cost function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Gradient decent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Bias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Features scaling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Types of features scaling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Feature selection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Normal equation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81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9880" cy="981000"/>
          </a:xfrm>
          <a:prstGeom prst="rect">
            <a:avLst/>
          </a:prstGeom>
          <a:ln>
            <a:noFill/>
          </a:ln>
        </p:spPr>
      </p:pic>
      <p:sp>
        <p:nvSpPr>
          <p:cNvPr id="82" name="CustomShape 4"/>
          <p:cNvSpPr/>
          <p:nvPr/>
        </p:nvSpPr>
        <p:spPr>
          <a:xfrm>
            <a:off x="650268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5"/>
          <p:cNvSpPr/>
          <p:nvPr/>
        </p:nvSpPr>
        <p:spPr>
          <a:xfrm>
            <a:off x="3777120" y="6242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6"/>
          <p:cNvSpPr/>
          <p:nvPr/>
        </p:nvSpPr>
        <p:spPr>
          <a:xfrm>
            <a:off x="69483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7"/>
          <p:cNvSpPr/>
          <p:nvPr/>
        </p:nvSpPr>
        <p:spPr>
          <a:xfrm>
            <a:off x="85809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8"/>
          <p:cNvSpPr/>
          <p:nvPr/>
        </p:nvSpPr>
        <p:spPr>
          <a:xfrm>
            <a:off x="79275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9"/>
          <p:cNvSpPr/>
          <p:nvPr/>
        </p:nvSpPr>
        <p:spPr>
          <a:xfrm>
            <a:off x="74242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10"/>
          <p:cNvSpPr/>
          <p:nvPr/>
        </p:nvSpPr>
        <p:spPr>
          <a:xfrm>
            <a:off x="83412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11"/>
          <p:cNvSpPr/>
          <p:nvPr/>
        </p:nvSpPr>
        <p:spPr>
          <a:xfrm>
            <a:off x="72655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12"/>
          <p:cNvSpPr/>
          <p:nvPr/>
        </p:nvSpPr>
        <p:spPr>
          <a:xfrm>
            <a:off x="657216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13"/>
          <p:cNvSpPr/>
          <p:nvPr/>
        </p:nvSpPr>
        <p:spPr>
          <a:xfrm>
            <a:off x="914112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14"/>
          <p:cNvSpPr/>
          <p:nvPr/>
        </p:nvSpPr>
        <p:spPr>
          <a:xfrm>
            <a:off x="874620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15"/>
          <p:cNvSpPr/>
          <p:nvPr/>
        </p:nvSpPr>
        <p:spPr>
          <a:xfrm>
            <a:off x="75668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16"/>
          <p:cNvSpPr/>
          <p:nvPr/>
        </p:nvSpPr>
        <p:spPr>
          <a:xfrm>
            <a:off x="9368280" y="6356160"/>
            <a:ext cx="2811960" cy="497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400" cy="77940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96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4680" cy="92628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97" name="CustomShape 17"/>
          <p:cNvSpPr/>
          <p:nvPr/>
        </p:nvSpPr>
        <p:spPr>
          <a:xfrm>
            <a:off x="10149840" y="6473160"/>
            <a:ext cx="2030040" cy="36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8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480" cy="653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99" name="CustomShape 18"/>
          <p:cNvSpPr/>
          <p:nvPr/>
        </p:nvSpPr>
        <p:spPr>
          <a:xfrm>
            <a:off x="96660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19"/>
          <p:cNvSpPr/>
          <p:nvPr/>
        </p:nvSpPr>
        <p:spPr>
          <a:xfrm>
            <a:off x="259884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20"/>
          <p:cNvSpPr/>
          <p:nvPr/>
        </p:nvSpPr>
        <p:spPr>
          <a:xfrm>
            <a:off x="194544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21"/>
          <p:cNvSpPr/>
          <p:nvPr/>
        </p:nvSpPr>
        <p:spPr>
          <a:xfrm>
            <a:off x="1442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22"/>
          <p:cNvSpPr/>
          <p:nvPr/>
        </p:nvSpPr>
        <p:spPr>
          <a:xfrm>
            <a:off x="309240" y="62373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23"/>
          <p:cNvSpPr/>
          <p:nvPr/>
        </p:nvSpPr>
        <p:spPr>
          <a:xfrm>
            <a:off x="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24"/>
          <p:cNvSpPr/>
          <p:nvPr/>
        </p:nvSpPr>
        <p:spPr>
          <a:xfrm>
            <a:off x="235908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25"/>
          <p:cNvSpPr/>
          <p:nvPr/>
        </p:nvSpPr>
        <p:spPr>
          <a:xfrm>
            <a:off x="128376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26"/>
          <p:cNvSpPr/>
          <p:nvPr/>
        </p:nvSpPr>
        <p:spPr>
          <a:xfrm>
            <a:off x="5900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27"/>
          <p:cNvSpPr/>
          <p:nvPr/>
        </p:nvSpPr>
        <p:spPr>
          <a:xfrm>
            <a:off x="315900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28"/>
          <p:cNvSpPr/>
          <p:nvPr/>
        </p:nvSpPr>
        <p:spPr>
          <a:xfrm>
            <a:off x="276408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29"/>
          <p:cNvSpPr/>
          <p:nvPr/>
        </p:nvSpPr>
        <p:spPr>
          <a:xfrm>
            <a:off x="158472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30"/>
          <p:cNvSpPr/>
          <p:nvPr/>
        </p:nvSpPr>
        <p:spPr>
          <a:xfrm>
            <a:off x="3468960" y="63514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1"/>
          <p:cNvSpPr/>
          <p:nvPr/>
        </p:nvSpPr>
        <p:spPr>
          <a:xfrm>
            <a:off x="44139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32"/>
          <p:cNvSpPr/>
          <p:nvPr/>
        </p:nvSpPr>
        <p:spPr>
          <a:xfrm>
            <a:off x="60465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33"/>
          <p:cNvSpPr/>
          <p:nvPr/>
        </p:nvSpPr>
        <p:spPr>
          <a:xfrm>
            <a:off x="5393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34"/>
          <p:cNvSpPr/>
          <p:nvPr/>
        </p:nvSpPr>
        <p:spPr>
          <a:xfrm>
            <a:off x="48898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35"/>
          <p:cNvSpPr/>
          <p:nvPr/>
        </p:nvSpPr>
        <p:spPr>
          <a:xfrm>
            <a:off x="58068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36"/>
          <p:cNvSpPr/>
          <p:nvPr/>
        </p:nvSpPr>
        <p:spPr>
          <a:xfrm>
            <a:off x="47311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37"/>
          <p:cNvSpPr/>
          <p:nvPr/>
        </p:nvSpPr>
        <p:spPr>
          <a:xfrm>
            <a:off x="403740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38"/>
          <p:cNvSpPr/>
          <p:nvPr/>
        </p:nvSpPr>
        <p:spPr>
          <a:xfrm>
            <a:off x="6221520" y="6359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39"/>
          <p:cNvSpPr/>
          <p:nvPr/>
        </p:nvSpPr>
        <p:spPr>
          <a:xfrm>
            <a:off x="503208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352440" y="324000"/>
            <a:ext cx="5316120" cy="851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Multiple features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352440" y="1235160"/>
            <a:ext cx="2481480" cy="699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Variables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352440" y="1931040"/>
            <a:ext cx="1144260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The data shown in the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figure has 5 features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each of which is a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variable used to find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the best fit line.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24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9880" cy="981000"/>
          </a:xfrm>
          <a:prstGeom prst="rect">
            <a:avLst/>
          </a:prstGeom>
          <a:ln>
            <a:noFill/>
          </a:ln>
        </p:spPr>
      </p:pic>
      <p:sp>
        <p:nvSpPr>
          <p:cNvPr id="125" name="CustomShape 4"/>
          <p:cNvSpPr/>
          <p:nvPr/>
        </p:nvSpPr>
        <p:spPr>
          <a:xfrm>
            <a:off x="650268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5"/>
          <p:cNvSpPr/>
          <p:nvPr/>
        </p:nvSpPr>
        <p:spPr>
          <a:xfrm>
            <a:off x="3777120" y="6242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6"/>
          <p:cNvSpPr/>
          <p:nvPr/>
        </p:nvSpPr>
        <p:spPr>
          <a:xfrm>
            <a:off x="69483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7"/>
          <p:cNvSpPr/>
          <p:nvPr/>
        </p:nvSpPr>
        <p:spPr>
          <a:xfrm>
            <a:off x="85809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8"/>
          <p:cNvSpPr/>
          <p:nvPr/>
        </p:nvSpPr>
        <p:spPr>
          <a:xfrm>
            <a:off x="79275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9"/>
          <p:cNvSpPr/>
          <p:nvPr/>
        </p:nvSpPr>
        <p:spPr>
          <a:xfrm>
            <a:off x="74242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10"/>
          <p:cNvSpPr/>
          <p:nvPr/>
        </p:nvSpPr>
        <p:spPr>
          <a:xfrm>
            <a:off x="83412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11"/>
          <p:cNvSpPr/>
          <p:nvPr/>
        </p:nvSpPr>
        <p:spPr>
          <a:xfrm>
            <a:off x="72655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12"/>
          <p:cNvSpPr/>
          <p:nvPr/>
        </p:nvSpPr>
        <p:spPr>
          <a:xfrm>
            <a:off x="657216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13"/>
          <p:cNvSpPr/>
          <p:nvPr/>
        </p:nvSpPr>
        <p:spPr>
          <a:xfrm>
            <a:off x="914112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14"/>
          <p:cNvSpPr/>
          <p:nvPr/>
        </p:nvSpPr>
        <p:spPr>
          <a:xfrm>
            <a:off x="874620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15"/>
          <p:cNvSpPr/>
          <p:nvPr/>
        </p:nvSpPr>
        <p:spPr>
          <a:xfrm>
            <a:off x="75668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16"/>
          <p:cNvSpPr/>
          <p:nvPr/>
        </p:nvSpPr>
        <p:spPr>
          <a:xfrm>
            <a:off x="9368280" y="6356160"/>
            <a:ext cx="2811960" cy="497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8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400" cy="77940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139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4680" cy="92628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140" name="CustomShape 17"/>
          <p:cNvSpPr/>
          <p:nvPr/>
        </p:nvSpPr>
        <p:spPr>
          <a:xfrm>
            <a:off x="10149840" y="6473160"/>
            <a:ext cx="2030040" cy="36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1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480" cy="653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142" name="CustomShape 18"/>
          <p:cNvSpPr/>
          <p:nvPr/>
        </p:nvSpPr>
        <p:spPr>
          <a:xfrm>
            <a:off x="96660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19"/>
          <p:cNvSpPr/>
          <p:nvPr/>
        </p:nvSpPr>
        <p:spPr>
          <a:xfrm>
            <a:off x="259884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20"/>
          <p:cNvSpPr/>
          <p:nvPr/>
        </p:nvSpPr>
        <p:spPr>
          <a:xfrm>
            <a:off x="194544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21"/>
          <p:cNvSpPr/>
          <p:nvPr/>
        </p:nvSpPr>
        <p:spPr>
          <a:xfrm>
            <a:off x="1442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22"/>
          <p:cNvSpPr/>
          <p:nvPr/>
        </p:nvSpPr>
        <p:spPr>
          <a:xfrm>
            <a:off x="309240" y="62373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23"/>
          <p:cNvSpPr/>
          <p:nvPr/>
        </p:nvSpPr>
        <p:spPr>
          <a:xfrm>
            <a:off x="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24"/>
          <p:cNvSpPr/>
          <p:nvPr/>
        </p:nvSpPr>
        <p:spPr>
          <a:xfrm>
            <a:off x="235908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25"/>
          <p:cNvSpPr/>
          <p:nvPr/>
        </p:nvSpPr>
        <p:spPr>
          <a:xfrm>
            <a:off x="128376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26"/>
          <p:cNvSpPr/>
          <p:nvPr/>
        </p:nvSpPr>
        <p:spPr>
          <a:xfrm>
            <a:off x="5900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27"/>
          <p:cNvSpPr/>
          <p:nvPr/>
        </p:nvSpPr>
        <p:spPr>
          <a:xfrm>
            <a:off x="315900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28"/>
          <p:cNvSpPr/>
          <p:nvPr/>
        </p:nvSpPr>
        <p:spPr>
          <a:xfrm>
            <a:off x="276408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29"/>
          <p:cNvSpPr/>
          <p:nvPr/>
        </p:nvSpPr>
        <p:spPr>
          <a:xfrm>
            <a:off x="158472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30"/>
          <p:cNvSpPr/>
          <p:nvPr/>
        </p:nvSpPr>
        <p:spPr>
          <a:xfrm>
            <a:off x="3468960" y="63514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31"/>
          <p:cNvSpPr/>
          <p:nvPr/>
        </p:nvSpPr>
        <p:spPr>
          <a:xfrm>
            <a:off x="44139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32"/>
          <p:cNvSpPr/>
          <p:nvPr/>
        </p:nvSpPr>
        <p:spPr>
          <a:xfrm>
            <a:off x="60465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33"/>
          <p:cNvSpPr/>
          <p:nvPr/>
        </p:nvSpPr>
        <p:spPr>
          <a:xfrm>
            <a:off x="5393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34"/>
          <p:cNvSpPr/>
          <p:nvPr/>
        </p:nvSpPr>
        <p:spPr>
          <a:xfrm>
            <a:off x="48898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35"/>
          <p:cNvSpPr/>
          <p:nvPr/>
        </p:nvSpPr>
        <p:spPr>
          <a:xfrm>
            <a:off x="58068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36"/>
          <p:cNvSpPr/>
          <p:nvPr/>
        </p:nvSpPr>
        <p:spPr>
          <a:xfrm>
            <a:off x="47311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37"/>
          <p:cNvSpPr/>
          <p:nvPr/>
        </p:nvSpPr>
        <p:spPr>
          <a:xfrm>
            <a:off x="403740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38"/>
          <p:cNvSpPr/>
          <p:nvPr/>
        </p:nvSpPr>
        <p:spPr>
          <a:xfrm>
            <a:off x="6221520" y="6359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39"/>
          <p:cNvSpPr/>
          <p:nvPr/>
        </p:nvSpPr>
        <p:spPr>
          <a:xfrm>
            <a:off x="503208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4" name="" descr=""/>
          <p:cNvPicPr/>
          <p:nvPr/>
        </p:nvPicPr>
        <p:blipFill>
          <a:blip r:embed="rId5"/>
          <a:stretch/>
        </p:blipFill>
        <p:spPr>
          <a:xfrm>
            <a:off x="3383280" y="1554480"/>
            <a:ext cx="8268840" cy="423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52440" y="324000"/>
            <a:ext cx="7967880" cy="851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Multiple linear regression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352440" y="1235160"/>
            <a:ext cx="2298600" cy="699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Notation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352440" y="1931040"/>
            <a:ext cx="1144260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Each row is denoted with the superscript (i) in x</a:t>
            </a:r>
            <a:r>
              <a:rPr b="0" lang="en-US" sz="2000" spc="-1" strike="noStrike" baseline="33000">
                <a:solidFill>
                  <a:srgbClr val="000000"/>
                </a:solidFill>
                <a:latin typeface="Arial"/>
                <a:ea typeface="Hack"/>
              </a:rPr>
              <a:t>(i)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. e.g. x</a:t>
            </a:r>
            <a:r>
              <a:rPr b="0" lang="en-US" sz="2000" spc="-1" strike="noStrike" baseline="33000">
                <a:solidFill>
                  <a:srgbClr val="000000"/>
                </a:solidFill>
                <a:latin typeface="Arial"/>
                <a:ea typeface="Hack"/>
              </a:rPr>
              <a:t>(3)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Hack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refers to the 3rd row in the data set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68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9880" cy="981000"/>
          </a:xfrm>
          <a:prstGeom prst="rect">
            <a:avLst/>
          </a:prstGeom>
          <a:ln>
            <a:noFill/>
          </a:ln>
        </p:spPr>
      </p:pic>
      <p:sp>
        <p:nvSpPr>
          <p:cNvPr id="169" name="CustomShape 4"/>
          <p:cNvSpPr/>
          <p:nvPr/>
        </p:nvSpPr>
        <p:spPr>
          <a:xfrm>
            <a:off x="650268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5"/>
          <p:cNvSpPr/>
          <p:nvPr/>
        </p:nvSpPr>
        <p:spPr>
          <a:xfrm>
            <a:off x="3777120" y="6242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6"/>
          <p:cNvSpPr/>
          <p:nvPr/>
        </p:nvSpPr>
        <p:spPr>
          <a:xfrm>
            <a:off x="69483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7"/>
          <p:cNvSpPr/>
          <p:nvPr/>
        </p:nvSpPr>
        <p:spPr>
          <a:xfrm>
            <a:off x="85809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8"/>
          <p:cNvSpPr/>
          <p:nvPr/>
        </p:nvSpPr>
        <p:spPr>
          <a:xfrm>
            <a:off x="79275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9"/>
          <p:cNvSpPr/>
          <p:nvPr/>
        </p:nvSpPr>
        <p:spPr>
          <a:xfrm>
            <a:off x="74242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10"/>
          <p:cNvSpPr/>
          <p:nvPr/>
        </p:nvSpPr>
        <p:spPr>
          <a:xfrm>
            <a:off x="83412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1"/>
          <p:cNvSpPr/>
          <p:nvPr/>
        </p:nvSpPr>
        <p:spPr>
          <a:xfrm>
            <a:off x="72655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2"/>
          <p:cNvSpPr/>
          <p:nvPr/>
        </p:nvSpPr>
        <p:spPr>
          <a:xfrm>
            <a:off x="657216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3"/>
          <p:cNvSpPr/>
          <p:nvPr/>
        </p:nvSpPr>
        <p:spPr>
          <a:xfrm>
            <a:off x="914112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14"/>
          <p:cNvSpPr/>
          <p:nvPr/>
        </p:nvSpPr>
        <p:spPr>
          <a:xfrm>
            <a:off x="874620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5"/>
          <p:cNvSpPr/>
          <p:nvPr/>
        </p:nvSpPr>
        <p:spPr>
          <a:xfrm>
            <a:off x="75668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16"/>
          <p:cNvSpPr/>
          <p:nvPr/>
        </p:nvSpPr>
        <p:spPr>
          <a:xfrm>
            <a:off x="9368280" y="6356160"/>
            <a:ext cx="2811960" cy="497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2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400" cy="77940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183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4680" cy="92628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184" name="CustomShape 17"/>
          <p:cNvSpPr/>
          <p:nvPr/>
        </p:nvSpPr>
        <p:spPr>
          <a:xfrm>
            <a:off x="10149840" y="6473160"/>
            <a:ext cx="2030040" cy="36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5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480" cy="653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186" name="CustomShape 18"/>
          <p:cNvSpPr/>
          <p:nvPr/>
        </p:nvSpPr>
        <p:spPr>
          <a:xfrm>
            <a:off x="96660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19"/>
          <p:cNvSpPr/>
          <p:nvPr/>
        </p:nvSpPr>
        <p:spPr>
          <a:xfrm>
            <a:off x="259884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20"/>
          <p:cNvSpPr/>
          <p:nvPr/>
        </p:nvSpPr>
        <p:spPr>
          <a:xfrm>
            <a:off x="194544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21"/>
          <p:cNvSpPr/>
          <p:nvPr/>
        </p:nvSpPr>
        <p:spPr>
          <a:xfrm>
            <a:off x="1442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2"/>
          <p:cNvSpPr/>
          <p:nvPr/>
        </p:nvSpPr>
        <p:spPr>
          <a:xfrm>
            <a:off x="309240" y="62373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3"/>
          <p:cNvSpPr/>
          <p:nvPr/>
        </p:nvSpPr>
        <p:spPr>
          <a:xfrm>
            <a:off x="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24"/>
          <p:cNvSpPr/>
          <p:nvPr/>
        </p:nvSpPr>
        <p:spPr>
          <a:xfrm>
            <a:off x="235908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25"/>
          <p:cNvSpPr/>
          <p:nvPr/>
        </p:nvSpPr>
        <p:spPr>
          <a:xfrm>
            <a:off x="128376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6"/>
          <p:cNvSpPr/>
          <p:nvPr/>
        </p:nvSpPr>
        <p:spPr>
          <a:xfrm>
            <a:off x="5900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27"/>
          <p:cNvSpPr/>
          <p:nvPr/>
        </p:nvSpPr>
        <p:spPr>
          <a:xfrm>
            <a:off x="315900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8"/>
          <p:cNvSpPr/>
          <p:nvPr/>
        </p:nvSpPr>
        <p:spPr>
          <a:xfrm>
            <a:off x="276408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29"/>
          <p:cNvSpPr/>
          <p:nvPr/>
        </p:nvSpPr>
        <p:spPr>
          <a:xfrm>
            <a:off x="158472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30"/>
          <p:cNvSpPr/>
          <p:nvPr/>
        </p:nvSpPr>
        <p:spPr>
          <a:xfrm>
            <a:off x="3468960" y="63514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31"/>
          <p:cNvSpPr/>
          <p:nvPr/>
        </p:nvSpPr>
        <p:spPr>
          <a:xfrm>
            <a:off x="44139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32"/>
          <p:cNvSpPr/>
          <p:nvPr/>
        </p:nvSpPr>
        <p:spPr>
          <a:xfrm>
            <a:off x="60465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33"/>
          <p:cNvSpPr/>
          <p:nvPr/>
        </p:nvSpPr>
        <p:spPr>
          <a:xfrm>
            <a:off x="5393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34"/>
          <p:cNvSpPr/>
          <p:nvPr/>
        </p:nvSpPr>
        <p:spPr>
          <a:xfrm>
            <a:off x="48898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35"/>
          <p:cNvSpPr/>
          <p:nvPr/>
        </p:nvSpPr>
        <p:spPr>
          <a:xfrm>
            <a:off x="58068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36"/>
          <p:cNvSpPr/>
          <p:nvPr/>
        </p:nvSpPr>
        <p:spPr>
          <a:xfrm>
            <a:off x="47311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37"/>
          <p:cNvSpPr/>
          <p:nvPr/>
        </p:nvSpPr>
        <p:spPr>
          <a:xfrm>
            <a:off x="403740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38"/>
          <p:cNvSpPr/>
          <p:nvPr/>
        </p:nvSpPr>
        <p:spPr>
          <a:xfrm>
            <a:off x="6221520" y="6359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39"/>
          <p:cNvSpPr/>
          <p:nvPr/>
        </p:nvSpPr>
        <p:spPr>
          <a:xfrm>
            <a:off x="503208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8" name="" descr=""/>
          <p:cNvPicPr/>
          <p:nvPr/>
        </p:nvPicPr>
        <p:blipFill>
          <a:blip r:embed="rId5"/>
          <a:srcRect l="0" t="0" r="0" b="49495"/>
          <a:stretch/>
        </p:blipFill>
        <p:spPr>
          <a:xfrm>
            <a:off x="2938680" y="3052440"/>
            <a:ext cx="6313680" cy="237492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6"/>
          <a:stretch/>
        </p:blipFill>
        <p:spPr>
          <a:xfrm>
            <a:off x="1897920" y="3889800"/>
            <a:ext cx="936000" cy="22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52440" y="324000"/>
            <a:ext cx="7967880" cy="851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Multiple linear regression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352440" y="1235160"/>
            <a:ext cx="2298600" cy="699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Notation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352440" y="1931040"/>
            <a:ext cx="1144260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Each feature is denoted with the subscript (i) in x</a:t>
            </a:r>
            <a:r>
              <a:rPr b="0" lang="en-US" sz="2000" spc="-1" strike="noStrike" baseline="33000">
                <a:solidFill>
                  <a:srgbClr val="000000"/>
                </a:solidFill>
                <a:latin typeface="Arial"/>
                <a:ea typeface="Hack"/>
              </a:rPr>
              <a:t>(i)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. e.g. x</a:t>
            </a:r>
            <a:r>
              <a:rPr b="0" lang="en-US" sz="2000" spc="-1" strike="noStrike" baseline="33000">
                <a:solidFill>
                  <a:srgbClr val="000000"/>
                </a:solidFill>
                <a:latin typeface="Arial"/>
                <a:ea typeface="Hack"/>
              </a:rPr>
              <a:t>(4)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Hack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refers to the 4th feature in the data set.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13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9880" cy="981000"/>
          </a:xfrm>
          <a:prstGeom prst="rect">
            <a:avLst/>
          </a:prstGeom>
          <a:ln>
            <a:noFill/>
          </a:ln>
        </p:spPr>
      </p:pic>
      <p:sp>
        <p:nvSpPr>
          <p:cNvPr id="214" name="CustomShape 4"/>
          <p:cNvSpPr/>
          <p:nvPr/>
        </p:nvSpPr>
        <p:spPr>
          <a:xfrm>
            <a:off x="650268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5"/>
          <p:cNvSpPr/>
          <p:nvPr/>
        </p:nvSpPr>
        <p:spPr>
          <a:xfrm>
            <a:off x="3777120" y="6242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6"/>
          <p:cNvSpPr/>
          <p:nvPr/>
        </p:nvSpPr>
        <p:spPr>
          <a:xfrm>
            <a:off x="69483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7"/>
          <p:cNvSpPr/>
          <p:nvPr/>
        </p:nvSpPr>
        <p:spPr>
          <a:xfrm>
            <a:off x="85809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8"/>
          <p:cNvSpPr/>
          <p:nvPr/>
        </p:nvSpPr>
        <p:spPr>
          <a:xfrm>
            <a:off x="79275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9"/>
          <p:cNvSpPr/>
          <p:nvPr/>
        </p:nvSpPr>
        <p:spPr>
          <a:xfrm>
            <a:off x="74242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10"/>
          <p:cNvSpPr/>
          <p:nvPr/>
        </p:nvSpPr>
        <p:spPr>
          <a:xfrm>
            <a:off x="83412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11"/>
          <p:cNvSpPr/>
          <p:nvPr/>
        </p:nvSpPr>
        <p:spPr>
          <a:xfrm>
            <a:off x="72655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12"/>
          <p:cNvSpPr/>
          <p:nvPr/>
        </p:nvSpPr>
        <p:spPr>
          <a:xfrm>
            <a:off x="657216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13"/>
          <p:cNvSpPr/>
          <p:nvPr/>
        </p:nvSpPr>
        <p:spPr>
          <a:xfrm>
            <a:off x="914112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14"/>
          <p:cNvSpPr/>
          <p:nvPr/>
        </p:nvSpPr>
        <p:spPr>
          <a:xfrm>
            <a:off x="874620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15"/>
          <p:cNvSpPr/>
          <p:nvPr/>
        </p:nvSpPr>
        <p:spPr>
          <a:xfrm>
            <a:off x="75668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16"/>
          <p:cNvSpPr/>
          <p:nvPr/>
        </p:nvSpPr>
        <p:spPr>
          <a:xfrm>
            <a:off x="9368280" y="6356160"/>
            <a:ext cx="2811960" cy="497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7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400" cy="77940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228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4680" cy="92628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229" name="CustomShape 17"/>
          <p:cNvSpPr/>
          <p:nvPr/>
        </p:nvSpPr>
        <p:spPr>
          <a:xfrm>
            <a:off x="10149840" y="6473160"/>
            <a:ext cx="2030040" cy="36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0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480" cy="653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231" name="CustomShape 18"/>
          <p:cNvSpPr/>
          <p:nvPr/>
        </p:nvSpPr>
        <p:spPr>
          <a:xfrm>
            <a:off x="96660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19"/>
          <p:cNvSpPr/>
          <p:nvPr/>
        </p:nvSpPr>
        <p:spPr>
          <a:xfrm>
            <a:off x="259884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20"/>
          <p:cNvSpPr/>
          <p:nvPr/>
        </p:nvSpPr>
        <p:spPr>
          <a:xfrm>
            <a:off x="194544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1"/>
          <p:cNvSpPr/>
          <p:nvPr/>
        </p:nvSpPr>
        <p:spPr>
          <a:xfrm>
            <a:off x="1442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22"/>
          <p:cNvSpPr/>
          <p:nvPr/>
        </p:nvSpPr>
        <p:spPr>
          <a:xfrm>
            <a:off x="309240" y="62373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23"/>
          <p:cNvSpPr/>
          <p:nvPr/>
        </p:nvSpPr>
        <p:spPr>
          <a:xfrm>
            <a:off x="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24"/>
          <p:cNvSpPr/>
          <p:nvPr/>
        </p:nvSpPr>
        <p:spPr>
          <a:xfrm>
            <a:off x="235908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25"/>
          <p:cNvSpPr/>
          <p:nvPr/>
        </p:nvSpPr>
        <p:spPr>
          <a:xfrm>
            <a:off x="128376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26"/>
          <p:cNvSpPr/>
          <p:nvPr/>
        </p:nvSpPr>
        <p:spPr>
          <a:xfrm>
            <a:off x="5900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27"/>
          <p:cNvSpPr/>
          <p:nvPr/>
        </p:nvSpPr>
        <p:spPr>
          <a:xfrm>
            <a:off x="315900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28"/>
          <p:cNvSpPr/>
          <p:nvPr/>
        </p:nvSpPr>
        <p:spPr>
          <a:xfrm>
            <a:off x="276408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29"/>
          <p:cNvSpPr/>
          <p:nvPr/>
        </p:nvSpPr>
        <p:spPr>
          <a:xfrm>
            <a:off x="158472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30"/>
          <p:cNvSpPr/>
          <p:nvPr/>
        </p:nvSpPr>
        <p:spPr>
          <a:xfrm>
            <a:off x="3468960" y="63514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31"/>
          <p:cNvSpPr/>
          <p:nvPr/>
        </p:nvSpPr>
        <p:spPr>
          <a:xfrm>
            <a:off x="44139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32"/>
          <p:cNvSpPr/>
          <p:nvPr/>
        </p:nvSpPr>
        <p:spPr>
          <a:xfrm>
            <a:off x="60465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33"/>
          <p:cNvSpPr/>
          <p:nvPr/>
        </p:nvSpPr>
        <p:spPr>
          <a:xfrm>
            <a:off x="5393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34"/>
          <p:cNvSpPr/>
          <p:nvPr/>
        </p:nvSpPr>
        <p:spPr>
          <a:xfrm>
            <a:off x="48898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35"/>
          <p:cNvSpPr/>
          <p:nvPr/>
        </p:nvSpPr>
        <p:spPr>
          <a:xfrm>
            <a:off x="58068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36"/>
          <p:cNvSpPr/>
          <p:nvPr/>
        </p:nvSpPr>
        <p:spPr>
          <a:xfrm>
            <a:off x="47311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37"/>
          <p:cNvSpPr/>
          <p:nvPr/>
        </p:nvSpPr>
        <p:spPr>
          <a:xfrm>
            <a:off x="403740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38"/>
          <p:cNvSpPr/>
          <p:nvPr/>
        </p:nvSpPr>
        <p:spPr>
          <a:xfrm>
            <a:off x="6221520" y="6359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39"/>
          <p:cNvSpPr/>
          <p:nvPr/>
        </p:nvSpPr>
        <p:spPr>
          <a:xfrm>
            <a:off x="503208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3" name="" descr=""/>
          <p:cNvPicPr/>
          <p:nvPr/>
        </p:nvPicPr>
        <p:blipFill>
          <a:blip r:embed="rId5"/>
          <a:srcRect l="0" t="0" r="0" b="49495"/>
          <a:stretch/>
        </p:blipFill>
        <p:spPr>
          <a:xfrm>
            <a:off x="2938680" y="3052440"/>
            <a:ext cx="6313680" cy="2374920"/>
          </a:xfrm>
          <a:prstGeom prst="rect">
            <a:avLst/>
          </a:prstGeom>
          <a:ln>
            <a:noFill/>
          </a:ln>
        </p:spPr>
      </p:pic>
      <p:pic>
        <p:nvPicPr>
          <p:cNvPr id="254" name="" descr=""/>
          <p:cNvPicPr/>
          <p:nvPr/>
        </p:nvPicPr>
        <p:blipFill>
          <a:blip r:embed="rId6"/>
          <a:stretch/>
        </p:blipFill>
        <p:spPr>
          <a:xfrm rot="16117200">
            <a:off x="7249680" y="5809680"/>
            <a:ext cx="936000" cy="22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352440" y="324000"/>
            <a:ext cx="7967880" cy="851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Multiple linear regression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352440" y="1235160"/>
            <a:ext cx="5133240" cy="699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Hypothesis function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352440" y="1931040"/>
            <a:ext cx="11442600" cy="79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The updated hypothesis when dealing with n different features.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58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9880" cy="981000"/>
          </a:xfrm>
          <a:prstGeom prst="rect">
            <a:avLst/>
          </a:prstGeom>
          <a:ln>
            <a:noFill/>
          </a:ln>
        </p:spPr>
      </p:pic>
      <p:sp>
        <p:nvSpPr>
          <p:cNvPr id="259" name="CustomShape 4"/>
          <p:cNvSpPr/>
          <p:nvPr/>
        </p:nvSpPr>
        <p:spPr>
          <a:xfrm>
            <a:off x="650268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5"/>
          <p:cNvSpPr/>
          <p:nvPr/>
        </p:nvSpPr>
        <p:spPr>
          <a:xfrm>
            <a:off x="3777120" y="6242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6"/>
          <p:cNvSpPr/>
          <p:nvPr/>
        </p:nvSpPr>
        <p:spPr>
          <a:xfrm>
            <a:off x="69483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7"/>
          <p:cNvSpPr/>
          <p:nvPr/>
        </p:nvSpPr>
        <p:spPr>
          <a:xfrm>
            <a:off x="85809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8"/>
          <p:cNvSpPr/>
          <p:nvPr/>
        </p:nvSpPr>
        <p:spPr>
          <a:xfrm>
            <a:off x="79275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9"/>
          <p:cNvSpPr/>
          <p:nvPr/>
        </p:nvSpPr>
        <p:spPr>
          <a:xfrm>
            <a:off x="74242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10"/>
          <p:cNvSpPr/>
          <p:nvPr/>
        </p:nvSpPr>
        <p:spPr>
          <a:xfrm>
            <a:off x="83412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1"/>
          <p:cNvSpPr/>
          <p:nvPr/>
        </p:nvSpPr>
        <p:spPr>
          <a:xfrm>
            <a:off x="72655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12"/>
          <p:cNvSpPr/>
          <p:nvPr/>
        </p:nvSpPr>
        <p:spPr>
          <a:xfrm>
            <a:off x="657216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13"/>
          <p:cNvSpPr/>
          <p:nvPr/>
        </p:nvSpPr>
        <p:spPr>
          <a:xfrm>
            <a:off x="914112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14"/>
          <p:cNvSpPr/>
          <p:nvPr/>
        </p:nvSpPr>
        <p:spPr>
          <a:xfrm>
            <a:off x="874620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15"/>
          <p:cNvSpPr/>
          <p:nvPr/>
        </p:nvSpPr>
        <p:spPr>
          <a:xfrm>
            <a:off x="75668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16"/>
          <p:cNvSpPr/>
          <p:nvPr/>
        </p:nvSpPr>
        <p:spPr>
          <a:xfrm>
            <a:off x="9368280" y="6356160"/>
            <a:ext cx="2811960" cy="497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2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400" cy="77940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273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4680" cy="92628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274" name="CustomShape 17"/>
          <p:cNvSpPr/>
          <p:nvPr/>
        </p:nvSpPr>
        <p:spPr>
          <a:xfrm>
            <a:off x="10149840" y="6473160"/>
            <a:ext cx="2030040" cy="36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5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480" cy="653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276" name="CustomShape 18"/>
          <p:cNvSpPr/>
          <p:nvPr/>
        </p:nvSpPr>
        <p:spPr>
          <a:xfrm>
            <a:off x="96660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19"/>
          <p:cNvSpPr/>
          <p:nvPr/>
        </p:nvSpPr>
        <p:spPr>
          <a:xfrm>
            <a:off x="259884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20"/>
          <p:cNvSpPr/>
          <p:nvPr/>
        </p:nvSpPr>
        <p:spPr>
          <a:xfrm>
            <a:off x="194544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21"/>
          <p:cNvSpPr/>
          <p:nvPr/>
        </p:nvSpPr>
        <p:spPr>
          <a:xfrm>
            <a:off x="1442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22"/>
          <p:cNvSpPr/>
          <p:nvPr/>
        </p:nvSpPr>
        <p:spPr>
          <a:xfrm>
            <a:off x="309240" y="62373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23"/>
          <p:cNvSpPr/>
          <p:nvPr/>
        </p:nvSpPr>
        <p:spPr>
          <a:xfrm>
            <a:off x="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24"/>
          <p:cNvSpPr/>
          <p:nvPr/>
        </p:nvSpPr>
        <p:spPr>
          <a:xfrm>
            <a:off x="235908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25"/>
          <p:cNvSpPr/>
          <p:nvPr/>
        </p:nvSpPr>
        <p:spPr>
          <a:xfrm>
            <a:off x="128376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26"/>
          <p:cNvSpPr/>
          <p:nvPr/>
        </p:nvSpPr>
        <p:spPr>
          <a:xfrm>
            <a:off x="5900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27"/>
          <p:cNvSpPr/>
          <p:nvPr/>
        </p:nvSpPr>
        <p:spPr>
          <a:xfrm>
            <a:off x="315900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28"/>
          <p:cNvSpPr/>
          <p:nvPr/>
        </p:nvSpPr>
        <p:spPr>
          <a:xfrm>
            <a:off x="276408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29"/>
          <p:cNvSpPr/>
          <p:nvPr/>
        </p:nvSpPr>
        <p:spPr>
          <a:xfrm>
            <a:off x="158472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30"/>
          <p:cNvSpPr/>
          <p:nvPr/>
        </p:nvSpPr>
        <p:spPr>
          <a:xfrm>
            <a:off x="3468960" y="63514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31"/>
          <p:cNvSpPr/>
          <p:nvPr/>
        </p:nvSpPr>
        <p:spPr>
          <a:xfrm>
            <a:off x="44139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32"/>
          <p:cNvSpPr/>
          <p:nvPr/>
        </p:nvSpPr>
        <p:spPr>
          <a:xfrm>
            <a:off x="60465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33"/>
          <p:cNvSpPr/>
          <p:nvPr/>
        </p:nvSpPr>
        <p:spPr>
          <a:xfrm>
            <a:off x="5393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34"/>
          <p:cNvSpPr/>
          <p:nvPr/>
        </p:nvSpPr>
        <p:spPr>
          <a:xfrm>
            <a:off x="48898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35"/>
          <p:cNvSpPr/>
          <p:nvPr/>
        </p:nvSpPr>
        <p:spPr>
          <a:xfrm>
            <a:off x="58068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36"/>
          <p:cNvSpPr/>
          <p:nvPr/>
        </p:nvSpPr>
        <p:spPr>
          <a:xfrm>
            <a:off x="47311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37"/>
          <p:cNvSpPr/>
          <p:nvPr/>
        </p:nvSpPr>
        <p:spPr>
          <a:xfrm>
            <a:off x="403740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38"/>
          <p:cNvSpPr/>
          <p:nvPr/>
        </p:nvSpPr>
        <p:spPr>
          <a:xfrm>
            <a:off x="6221520" y="6359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39"/>
          <p:cNvSpPr/>
          <p:nvPr/>
        </p:nvSpPr>
        <p:spPr>
          <a:xfrm>
            <a:off x="503208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8" name="Picture 4" descr=""/>
          <p:cNvPicPr/>
          <p:nvPr/>
        </p:nvPicPr>
        <p:blipFill>
          <a:blip r:embed="rId5"/>
          <a:stretch/>
        </p:blipFill>
        <p:spPr>
          <a:xfrm>
            <a:off x="934200" y="2926080"/>
            <a:ext cx="10220760" cy="1046880"/>
          </a:xfrm>
          <a:prstGeom prst="rect">
            <a:avLst/>
          </a:prstGeom>
          <a:ln>
            <a:noFill/>
          </a:ln>
        </p:spPr>
      </p:pic>
      <p:sp>
        <p:nvSpPr>
          <p:cNvPr id="299" name="CustomShape 40"/>
          <p:cNvSpPr/>
          <p:nvPr/>
        </p:nvSpPr>
        <p:spPr>
          <a:xfrm>
            <a:off x="457200" y="4042800"/>
            <a:ext cx="4388400" cy="65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Also another form of the equation is 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0" name="Picture 5" descr=""/>
          <p:cNvPicPr/>
          <p:nvPr/>
        </p:nvPicPr>
        <p:blipFill>
          <a:blip r:embed="rId6"/>
          <a:stretch/>
        </p:blipFill>
        <p:spPr>
          <a:xfrm>
            <a:off x="5669280" y="4098240"/>
            <a:ext cx="1287360" cy="2027520"/>
          </a:xfrm>
          <a:prstGeom prst="rect">
            <a:avLst/>
          </a:prstGeom>
          <a:ln>
            <a:noFill/>
          </a:ln>
        </p:spPr>
      </p:pic>
      <p:pic>
        <p:nvPicPr>
          <p:cNvPr id="301" name="Picture 4" descr=""/>
          <p:cNvPicPr/>
          <p:nvPr/>
        </p:nvPicPr>
        <p:blipFill>
          <a:blip r:embed="rId7"/>
          <a:stretch/>
        </p:blipFill>
        <p:spPr>
          <a:xfrm>
            <a:off x="7036200" y="4143240"/>
            <a:ext cx="1101240" cy="1982520"/>
          </a:xfrm>
          <a:prstGeom prst="rect">
            <a:avLst/>
          </a:prstGeom>
          <a:ln>
            <a:noFill/>
          </a:ln>
        </p:spPr>
      </p:pic>
      <p:sp>
        <p:nvSpPr>
          <p:cNvPr id="302" name="CustomShape 41"/>
          <p:cNvSpPr/>
          <p:nvPr/>
        </p:nvSpPr>
        <p:spPr>
          <a:xfrm>
            <a:off x="4533120" y="4937760"/>
            <a:ext cx="98316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Where: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3" name="CustomShape 42"/>
          <p:cNvSpPr/>
          <p:nvPr/>
        </p:nvSpPr>
        <p:spPr>
          <a:xfrm>
            <a:off x="8956800" y="4883040"/>
            <a:ext cx="119808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x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0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= 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8"/>
          <a:srcRect l="0" t="47264" r="-2760" b="0"/>
          <a:stretch/>
        </p:blipFill>
        <p:spPr>
          <a:xfrm>
            <a:off x="-126720" y="4663440"/>
            <a:ext cx="4606560" cy="100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352440" y="324000"/>
            <a:ext cx="4493160" cy="851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Cost function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352440" y="1235160"/>
            <a:ext cx="652680" cy="699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J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352440" y="1931040"/>
            <a:ext cx="11442600" cy="11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For a data set that has n different features and m training examples,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The cost function for it is: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08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9880" cy="981000"/>
          </a:xfrm>
          <a:prstGeom prst="rect">
            <a:avLst/>
          </a:prstGeom>
          <a:ln>
            <a:noFill/>
          </a:ln>
        </p:spPr>
      </p:pic>
      <p:sp>
        <p:nvSpPr>
          <p:cNvPr id="309" name="CustomShape 4"/>
          <p:cNvSpPr/>
          <p:nvPr/>
        </p:nvSpPr>
        <p:spPr>
          <a:xfrm>
            <a:off x="650268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5"/>
          <p:cNvSpPr/>
          <p:nvPr/>
        </p:nvSpPr>
        <p:spPr>
          <a:xfrm>
            <a:off x="3777120" y="6242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6"/>
          <p:cNvSpPr/>
          <p:nvPr/>
        </p:nvSpPr>
        <p:spPr>
          <a:xfrm>
            <a:off x="69483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7"/>
          <p:cNvSpPr/>
          <p:nvPr/>
        </p:nvSpPr>
        <p:spPr>
          <a:xfrm>
            <a:off x="85809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8"/>
          <p:cNvSpPr/>
          <p:nvPr/>
        </p:nvSpPr>
        <p:spPr>
          <a:xfrm>
            <a:off x="79275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9"/>
          <p:cNvSpPr/>
          <p:nvPr/>
        </p:nvSpPr>
        <p:spPr>
          <a:xfrm>
            <a:off x="74242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0"/>
          <p:cNvSpPr/>
          <p:nvPr/>
        </p:nvSpPr>
        <p:spPr>
          <a:xfrm>
            <a:off x="83412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11"/>
          <p:cNvSpPr/>
          <p:nvPr/>
        </p:nvSpPr>
        <p:spPr>
          <a:xfrm>
            <a:off x="72655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12"/>
          <p:cNvSpPr/>
          <p:nvPr/>
        </p:nvSpPr>
        <p:spPr>
          <a:xfrm>
            <a:off x="657216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13"/>
          <p:cNvSpPr/>
          <p:nvPr/>
        </p:nvSpPr>
        <p:spPr>
          <a:xfrm>
            <a:off x="914112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14"/>
          <p:cNvSpPr/>
          <p:nvPr/>
        </p:nvSpPr>
        <p:spPr>
          <a:xfrm>
            <a:off x="874620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5"/>
          <p:cNvSpPr/>
          <p:nvPr/>
        </p:nvSpPr>
        <p:spPr>
          <a:xfrm>
            <a:off x="75668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16"/>
          <p:cNvSpPr/>
          <p:nvPr/>
        </p:nvSpPr>
        <p:spPr>
          <a:xfrm>
            <a:off x="9368280" y="6356160"/>
            <a:ext cx="2811960" cy="497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2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400" cy="77940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323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4680" cy="92628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324" name="CustomShape 17"/>
          <p:cNvSpPr/>
          <p:nvPr/>
        </p:nvSpPr>
        <p:spPr>
          <a:xfrm>
            <a:off x="10149840" y="6473160"/>
            <a:ext cx="2030040" cy="36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5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480" cy="653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326" name="CustomShape 18"/>
          <p:cNvSpPr/>
          <p:nvPr/>
        </p:nvSpPr>
        <p:spPr>
          <a:xfrm>
            <a:off x="96660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19"/>
          <p:cNvSpPr/>
          <p:nvPr/>
        </p:nvSpPr>
        <p:spPr>
          <a:xfrm>
            <a:off x="259884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20"/>
          <p:cNvSpPr/>
          <p:nvPr/>
        </p:nvSpPr>
        <p:spPr>
          <a:xfrm>
            <a:off x="194544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21"/>
          <p:cNvSpPr/>
          <p:nvPr/>
        </p:nvSpPr>
        <p:spPr>
          <a:xfrm>
            <a:off x="1442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22"/>
          <p:cNvSpPr/>
          <p:nvPr/>
        </p:nvSpPr>
        <p:spPr>
          <a:xfrm>
            <a:off x="309240" y="62373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23"/>
          <p:cNvSpPr/>
          <p:nvPr/>
        </p:nvSpPr>
        <p:spPr>
          <a:xfrm>
            <a:off x="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24"/>
          <p:cNvSpPr/>
          <p:nvPr/>
        </p:nvSpPr>
        <p:spPr>
          <a:xfrm>
            <a:off x="235908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25"/>
          <p:cNvSpPr/>
          <p:nvPr/>
        </p:nvSpPr>
        <p:spPr>
          <a:xfrm>
            <a:off x="128376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26"/>
          <p:cNvSpPr/>
          <p:nvPr/>
        </p:nvSpPr>
        <p:spPr>
          <a:xfrm>
            <a:off x="5900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27"/>
          <p:cNvSpPr/>
          <p:nvPr/>
        </p:nvSpPr>
        <p:spPr>
          <a:xfrm>
            <a:off x="315900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28"/>
          <p:cNvSpPr/>
          <p:nvPr/>
        </p:nvSpPr>
        <p:spPr>
          <a:xfrm>
            <a:off x="276408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29"/>
          <p:cNvSpPr/>
          <p:nvPr/>
        </p:nvSpPr>
        <p:spPr>
          <a:xfrm>
            <a:off x="158472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30"/>
          <p:cNvSpPr/>
          <p:nvPr/>
        </p:nvSpPr>
        <p:spPr>
          <a:xfrm>
            <a:off x="3468960" y="63514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31"/>
          <p:cNvSpPr/>
          <p:nvPr/>
        </p:nvSpPr>
        <p:spPr>
          <a:xfrm>
            <a:off x="44139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32"/>
          <p:cNvSpPr/>
          <p:nvPr/>
        </p:nvSpPr>
        <p:spPr>
          <a:xfrm>
            <a:off x="60465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33"/>
          <p:cNvSpPr/>
          <p:nvPr/>
        </p:nvSpPr>
        <p:spPr>
          <a:xfrm>
            <a:off x="5393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34"/>
          <p:cNvSpPr/>
          <p:nvPr/>
        </p:nvSpPr>
        <p:spPr>
          <a:xfrm>
            <a:off x="48898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35"/>
          <p:cNvSpPr/>
          <p:nvPr/>
        </p:nvSpPr>
        <p:spPr>
          <a:xfrm>
            <a:off x="58068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36"/>
          <p:cNvSpPr/>
          <p:nvPr/>
        </p:nvSpPr>
        <p:spPr>
          <a:xfrm>
            <a:off x="47311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37"/>
          <p:cNvSpPr/>
          <p:nvPr/>
        </p:nvSpPr>
        <p:spPr>
          <a:xfrm>
            <a:off x="403740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38"/>
          <p:cNvSpPr/>
          <p:nvPr/>
        </p:nvSpPr>
        <p:spPr>
          <a:xfrm>
            <a:off x="6221520" y="6359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39"/>
          <p:cNvSpPr/>
          <p:nvPr/>
        </p:nvSpPr>
        <p:spPr>
          <a:xfrm>
            <a:off x="503208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8" name="" descr=""/>
          <p:cNvPicPr/>
          <p:nvPr/>
        </p:nvPicPr>
        <p:blipFill>
          <a:blip r:embed="rId5"/>
          <a:srcRect l="0" t="0" r="1728" b="51791"/>
          <a:stretch/>
        </p:blipFill>
        <p:spPr>
          <a:xfrm>
            <a:off x="2152800" y="3843360"/>
            <a:ext cx="7885800" cy="164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352440" y="324000"/>
            <a:ext cx="5499000" cy="851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Gradient descent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352440" y="1235160"/>
            <a:ext cx="4584600" cy="699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Calculating theta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352440" y="1931040"/>
            <a:ext cx="1144260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The equation for gradient descent is the same as before but with j being an integer in range(0,n).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52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9880" cy="981000"/>
          </a:xfrm>
          <a:prstGeom prst="rect">
            <a:avLst/>
          </a:prstGeom>
          <a:ln>
            <a:noFill/>
          </a:ln>
        </p:spPr>
      </p:pic>
      <p:sp>
        <p:nvSpPr>
          <p:cNvPr id="353" name="CustomShape 4"/>
          <p:cNvSpPr/>
          <p:nvPr/>
        </p:nvSpPr>
        <p:spPr>
          <a:xfrm>
            <a:off x="650268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5"/>
          <p:cNvSpPr/>
          <p:nvPr/>
        </p:nvSpPr>
        <p:spPr>
          <a:xfrm>
            <a:off x="3777120" y="6242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6"/>
          <p:cNvSpPr/>
          <p:nvPr/>
        </p:nvSpPr>
        <p:spPr>
          <a:xfrm>
            <a:off x="69483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7"/>
          <p:cNvSpPr/>
          <p:nvPr/>
        </p:nvSpPr>
        <p:spPr>
          <a:xfrm>
            <a:off x="85809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8"/>
          <p:cNvSpPr/>
          <p:nvPr/>
        </p:nvSpPr>
        <p:spPr>
          <a:xfrm>
            <a:off x="79275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9"/>
          <p:cNvSpPr/>
          <p:nvPr/>
        </p:nvSpPr>
        <p:spPr>
          <a:xfrm>
            <a:off x="74242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0"/>
          <p:cNvSpPr/>
          <p:nvPr/>
        </p:nvSpPr>
        <p:spPr>
          <a:xfrm>
            <a:off x="83412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1"/>
          <p:cNvSpPr/>
          <p:nvPr/>
        </p:nvSpPr>
        <p:spPr>
          <a:xfrm>
            <a:off x="72655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12"/>
          <p:cNvSpPr/>
          <p:nvPr/>
        </p:nvSpPr>
        <p:spPr>
          <a:xfrm>
            <a:off x="657216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3"/>
          <p:cNvSpPr/>
          <p:nvPr/>
        </p:nvSpPr>
        <p:spPr>
          <a:xfrm>
            <a:off x="914112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4"/>
          <p:cNvSpPr/>
          <p:nvPr/>
        </p:nvSpPr>
        <p:spPr>
          <a:xfrm>
            <a:off x="874620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5"/>
          <p:cNvSpPr/>
          <p:nvPr/>
        </p:nvSpPr>
        <p:spPr>
          <a:xfrm>
            <a:off x="75668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6"/>
          <p:cNvSpPr/>
          <p:nvPr/>
        </p:nvSpPr>
        <p:spPr>
          <a:xfrm>
            <a:off x="9368280" y="6356160"/>
            <a:ext cx="2811960" cy="497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6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400" cy="77940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367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4680" cy="92628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368" name="CustomShape 17"/>
          <p:cNvSpPr/>
          <p:nvPr/>
        </p:nvSpPr>
        <p:spPr>
          <a:xfrm>
            <a:off x="10149840" y="6473160"/>
            <a:ext cx="2030040" cy="36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69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480" cy="653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370" name="CustomShape 18"/>
          <p:cNvSpPr/>
          <p:nvPr/>
        </p:nvSpPr>
        <p:spPr>
          <a:xfrm>
            <a:off x="96660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19"/>
          <p:cNvSpPr/>
          <p:nvPr/>
        </p:nvSpPr>
        <p:spPr>
          <a:xfrm>
            <a:off x="259884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20"/>
          <p:cNvSpPr/>
          <p:nvPr/>
        </p:nvSpPr>
        <p:spPr>
          <a:xfrm>
            <a:off x="194544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21"/>
          <p:cNvSpPr/>
          <p:nvPr/>
        </p:nvSpPr>
        <p:spPr>
          <a:xfrm>
            <a:off x="1442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22"/>
          <p:cNvSpPr/>
          <p:nvPr/>
        </p:nvSpPr>
        <p:spPr>
          <a:xfrm>
            <a:off x="309240" y="62373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23"/>
          <p:cNvSpPr/>
          <p:nvPr/>
        </p:nvSpPr>
        <p:spPr>
          <a:xfrm>
            <a:off x="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24"/>
          <p:cNvSpPr/>
          <p:nvPr/>
        </p:nvSpPr>
        <p:spPr>
          <a:xfrm>
            <a:off x="235908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25"/>
          <p:cNvSpPr/>
          <p:nvPr/>
        </p:nvSpPr>
        <p:spPr>
          <a:xfrm>
            <a:off x="128376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26"/>
          <p:cNvSpPr/>
          <p:nvPr/>
        </p:nvSpPr>
        <p:spPr>
          <a:xfrm>
            <a:off x="5900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27"/>
          <p:cNvSpPr/>
          <p:nvPr/>
        </p:nvSpPr>
        <p:spPr>
          <a:xfrm>
            <a:off x="315900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28"/>
          <p:cNvSpPr/>
          <p:nvPr/>
        </p:nvSpPr>
        <p:spPr>
          <a:xfrm>
            <a:off x="276408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29"/>
          <p:cNvSpPr/>
          <p:nvPr/>
        </p:nvSpPr>
        <p:spPr>
          <a:xfrm>
            <a:off x="158472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30"/>
          <p:cNvSpPr/>
          <p:nvPr/>
        </p:nvSpPr>
        <p:spPr>
          <a:xfrm>
            <a:off x="3468960" y="63514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31"/>
          <p:cNvSpPr/>
          <p:nvPr/>
        </p:nvSpPr>
        <p:spPr>
          <a:xfrm>
            <a:off x="44139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32"/>
          <p:cNvSpPr/>
          <p:nvPr/>
        </p:nvSpPr>
        <p:spPr>
          <a:xfrm>
            <a:off x="60465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33"/>
          <p:cNvSpPr/>
          <p:nvPr/>
        </p:nvSpPr>
        <p:spPr>
          <a:xfrm>
            <a:off x="5393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34"/>
          <p:cNvSpPr/>
          <p:nvPr/>
        </p:nvSpPr>
        <p:spPr>
          <a:xfrm>
            <a:off x="48898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35"/>
          <p:cNvSpPr/>
          <p:nvPr/>
        </p:nvSpPr>
        <p:spPr>
          <a:xfrm>
            <a:off x="58068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36"/>
          <p:cNvSpPr/>
          <p:nvPr/>
        </p:nvSpPr>
        <p:spPr>
          <a:xfrm>
            <a:off x="47311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37"/>
          <p:cNvSpPr/>
          <p:nvPr/>
        </p:nvSpPr>
        <p:spPr>
          <a:xfrm>
            <a:off x="403740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38"/>
          <p:cNvSpPr/>
          <p:nvPr/>
        </p:nvSpPr>
        <p:spPr>
          <a:xfrm>
            <a:off x="6221520" y="6359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39"/>
          <p:cNvSpPr/>
          <p:nvPr/>
        </p:nvSpPr>
        <p:spPr>
          <a:xfrm>
            <a:off x="503208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2" name="" descr=""/>
          <p:cNvPicPr/>
          <p:nvPr/>
        </p:nvPicPr>
        <p:blipFill>
          <a:blip r:embed="rId5"/>
          <a:stretch/>
        </p:blipFill>
        <p:spPr>
          <a:xfrm>
            <a:off x="2834640" y="3053520"/>
            <a:ext cx="3723120" cy="875160"/>
          </a:xfrm>
          <a:prstGeom prst="rect">
            <a:avLst/>
          </a:prstGeom>
          <a:ln>
            <a:noFill/>
          </a:ln>
        </p:spPr>
      </p:pic>
      <p:pic>
        <p:nvPicPr>
          <p:cNvPr id="393" name="" descr=""/>
          <p:cNvPicPr/>
          <p:nvPr/>
        </p:nvPicPr>
        <p:blipFill>
          <a:blip r:embed="rId6"/>
          <a:srcRect l="10877" t="0" r="0" b="6258"/>
          <a:stretch/>
        </p:blipFill>
        <p:spPr>
          <a:xfrm>
            <a:off x="6561360" y="3017520"/>
            <a:ext cx="1246320" cy="829080"/>
          </a:xfrm>
          <a:prstGeom prst="rect">
            <a:avLst/>
          </a:prstGeom>
          <a:ln>
            <a:noFill/>
          </a:ln>
        </p:spPr>
      </p:pic>
      <p:pic>
        <p:nvPicPr>
          <p:cNvPr id="394" name="" descr=""/>
          <p:cNvPicPr/>
          <p:nvPr/>
        </p:nvPicPr>
        <p:blipFill>
          <a:blip r:embed="rId7"/>
          <a:stretch/>
        </p:blipFill>
        <p:spPr>
          <a:xfrm>
            <a:off x="4015440" y="4338000"/>
            <a:ext cx="4332960" cy="1256400"/>
          </a:xfrm>
          <a:prstGeom prst="rect">
            <a:avLst/>
          </a:prstGeom>
          <a:ln>
            <a:noFill/>
          </a:ln>
        </p:spPr>
      </p:pic>
      <p:pic>
        <p:nvPicPr>
          <p:cNvPr id="395" name="" descr=""/>
          <p:cNvPicPr/>
          <p:nvPr/>
        </p:nvPicPr>
        <p:blipFill>
          <a:blip r:embed="rId8"/>
          <a:stretch/>
        </p:blipFill>
        <p:spPr>
          <a:xfrm rot="10800000">
            <a:off x="16281360" y="5212080"/>
            <a:ext cx="3932640" cy="398880"/>
          </a:xfrm>
          <a:prstGeom prst="rect">
            <a:avLst/>
          </a:prstGeom>
          <a:ln>
            <a:noFill/>
          </a:ln>
        </p:spPr>
      </p:pic>
      <p:pic>
        <p:nvPicPr>
          <p:cNvPr id="396" name="" descr=""/>
          <p:cNvPicPr/>
          <p:nvPr/>
        </p:nvPicPr>
        <p:blipFill>
          <a:blip r:embed="rId9"/>
          <a:srcRect l="12581" t="0" r="0" b="-5300"/>
          <a:stretch/>
        </p:blipFill>
        <p:spPr>
          <a:xfrm>
            <a:off x="8205120" y="4536000"/>
            <a:ext cx="631440" cy="82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352440" y="324000"/>
            <a:ext cx="5499000" cy="851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Gradient descent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398" name="CustomShape 2"/>
          <p:cNvSpPr/>
          <p:nvPr/>
        </p:nvSpPr>
        <p:spPr>
          <a:xfrm>
            <a:off x="352440" y="1235160"/>
            <a:ext cx="4584600" cy="699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Calculating theta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352440" y="1931040"/>
            <a:ext cx="1144260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00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9880" cy="981000"/>
          </a:xfrm>
          <a:prstGeom prst="rect">
            <a:avLst/>
          </a:prstGeom>
          <a:ln>
            <a:noFill/>
          </a:ln>
        </p:spPr>
      </p:pic>
      <p:sp>
        <p:nvSpPr>
          <p:cNvPr id="401" name="CustomShape 4"/>
          <p:cNvSpPr/>
          <p:nvPr/>
        </p:nvSpPr>
        <p:spPr>
          <a:xfrm>
            <a:off x="650268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5"/>
          <p:cNvSpPr/>
          <p:nvPr/>
        </p:nvSpPr>
        <p:spPr>
          <a:xfrm>
            <a:off x="3777120" y="6242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6"/>
          <p:cNvSpPr/>
          <p:nvPr/>
        </p:nvSpPr>
        <p:spPr>
          <a:xfrm>
            <a:off x="69483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7"/>
          <p:cNvSpPr/>
          <p:nvPr/>
        </p:nvSpPr>
        <p:spPr>
          <a:xfrm>
            <a:off x="85809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8"/>
          <p:cNvSpPr/>
          <p:nvPr/>
        </p:nvSpPr>
        <p:spPr>
          <a:xfrm>
            <a:off x="79275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9"/>
          <p:cNvSpPr/>
          <p:nvPr/>
        </p:nvSpPr>
        <p:spPr>
          <a:xfrm>
            <a:off x="74242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10"/>
          <p:cNvSpPr/>
          <p:nvPr/>
        </p:nvSpPr>
        <p:spPr>
          <a:xfrm>
            <a:off x="83412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1"/>
          <p:cNvSpPr/>
          <p:nvPr/>
        </p:nvSpPr>
        <p:spPr>
          <a:xfrm>
            <a:off x="72655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12"/>
          <p:cNvSpPr/>
          <p:nvPr/>
        </p:nvSpPr>
        <p:spPr>
          <a:xfrm>
            <a:off x="657216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3"/>
          <p:cNvSpPr/>
          <p:nvPr/>
        </p:nvSpPr>
        <p:spPr>
          <a:xfrm>
            <a:off x="914112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14"/>
          <p:cNvSpPr/>
          <p:nvPr/>
        </p:nvSpPr>
        <p:spPr>
          <a:xfrm>
            <a:off x="874620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15"/>
          <p:cNvSpPr/>
          <p:nvPr/>
        </p:nvSpPr>
        <p:spPr>
          <a:xfrm>
            <a:off x="75668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6"/>
          <p:cNvSpPr/>
          <p:nvPr/>
        </p:nvSpPr>
        <p:spPr>
          <a:xfrm>
            <a:off x="9368280" y="6356160"/>
            <a:ext cx="2811960" cy="497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4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400" cy="77940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415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4680" cy="92628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416" name="CustomShape 17"/>
          <p:cNvSpPr/>
          <p:nvPr/>
        </p:nvSpPr>
        <p:spPr>
          <a:xfrm>
            <a:off x="10149840" y="6473160"/>
            <a:ext cx="2030040" cy="36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17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480" cy="653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418" name="CustomShape 18"/>
          <p:cNvSpPr/>
          <p:nvPr/>
        </p:nvSpPr>
        <p:spPr>
          <a:xfrm>
            <a:off x="96660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19"/>
          <p:cNvSpPr/>
          <p:nvPr/>
        </p:nvSpPr>
        <p:spPr>
          <a:xfrm>
            <a:off x="259884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0"/>
          <p:cNvSpPr/>
          <p:nvPr/>
        </p:nvSpPr>
        <p:spPr>
          <a:xfrm>
            <a:off x="194544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21"/>
          <p:cNvSpPr/>
          <p:nvPr/>
        </p:nvSpPr>
        <p:spPr>
          <a:xfrm>
            <a:off x="1442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22"/>
          <p:cNvSpPr/>
          <p:nvPr/>
        </p:nvSpPr>
        <p:spPr>
          <a:xfrm>
            <a:off x="309240" y="62373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23"/>
          <p:cNvSpPr/>
          <p:nvPr/>
        </p:nvSpPr>
        <p:spPr>
          <a:xfrm>
            <a:off x="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24"/>
          <p:cNvSpPr/>
          <p:nvPr/>
        </p:nvSpPr>
        <p:spPr>
          <a:xfrm>
            <a:off x="235908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25"/>
          <p:cNvSpPr/>
          <p:nvPr/>
        </p:nvSpPr>
        <p:spPr>
          <a:xfrm>
            <a:off x="128376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26"/>
          <p:cNvSpPr/>
          <p:nvPr/>
        </p:nvSpPr>
        <p:spPr>
          <a:xfrm>
            <a:off x="59004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27"/>
          <p:cNvSpPr/>
          <p:nvPr/>
        </p:nvSpPr>
        <p:spPr>
          <a:xfrm>
            <a:off x="3159000" y="62384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28"/>
          <p:cNvSpPr/>
          <p:nvPr/>
        </p:nvSpPr>
        <p:spPr>
          <a:xfrm>
            <a:off x="2764080" y="6347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29"/>
          <p:cNvSpPr/>
          <p:nvPr/>
        </p:nvSpPr>
        <p:spPr>
          <a:xfrm>
            <a:off x="158472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30"/>
          <p:cNvSpPr/>
          <p:nvPr/>
        </p:nvSpPr>
        <p:spPr>
          <a:xfrm>
            <a:off x="3468960" y="63514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31"/>
          <p:cNvSpPr/>
          <p:nvPr/>
        </p:nvSpPr>
        <p:spPr>
          <a:xfrm>
            <a:off x="4413960" y="62636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32"/>
          <p:cNvSpPr/>
          <p:nvPr/>
        </p:nvSpPr>
        <p:spPr>
          <a:xfrm>
            <a:off x="6046560" y="62517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33"/>
          <p:cNvSpPr/>
          <p:nvPr/>
        </p:nvSpPr>
        <p:spPr>
          <a:xfrm>
            <a:off x="539316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34"/>
          <p:cNvSpPr/>
          <p:nvPr/>
        </p:nvSpPr>
        <p:spPr>
          <a:xfrm>
            <a:off x="4889880" y="62506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35"/>
          <p:cNvSpPr/>
          <p:nvPr/>
        </p:nvSpPr>
        <p:spPr>
          <a:xfrm>
            <a:off x="5806800" y="634284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36"/>
          <p:cNvSpPr/>
          <p:nvPr/>
        </p:nvSpPr>
        <p:spPr>
          <a:xfrm>
            <a:off x="4731120" y="632988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37"/>
          <p:cNvSpPr/>
          <p:nvPr/>
        </p:nvSpPr>
        <p:spPr>
          <a:xfrm>
            <a:off x="403740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38"/>
          <p:cNvSpPr/>
          <p:nvPr/>
        </p:nvSpPr>
        <p:spPr>
          <a:xfrm>
            <a:off x="6221520" y="635940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39"/>
          <p:cNvSpPr/>
          <p:nvPr/>
        </p:nvSpPr>
        <p:spPr>
          <a:xfrm>
            <a:off x="5032080" y="6356160"/>
            <a:ext cx="1343880" cy="49752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0" name="" descr=""/>
          <p:cNvPicPr/>
          <p:nvPr/>
        </p:nvPicPr>
        <p:blipFill>
          <a:blip r:embed="rId5"/>
          <a:stretch/>
        </p:blipFill>
        <p:spPr>
          <a:xfrm>
            <a:off x="2849760" y="1978560"/>
            <a:ext cx="6491520" cy="3787560"/>
          </a:xfrm>
          <a:prstGeom prst="rect">
            <a:avLst/>
          </a:prstGeom>
          <a:ln>
            <a:noFill/>
          </a:ln>
        </p:spPr>
      </p:pic>
      <p:sp>
        <p:nvSpPr>
          <p:cNvPr id="441" name="CustomShape 40"/>
          <p:cNvSpPr/>
          <p:nvPr/>
        </p:nvSpPr>
        <p:spPr>
          <a:xfrm>
            <a:off x="2932920" y="5688720"/>
            <a:ext cx="11811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so on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</TotalTime>
  <Application>LibreOffice/6.0.7.3$Linux_X86_64 LibreOffice_project/00m0$Build-3</Application>
  <Words>5</Words>
  <Paragraphs>4</Paragraphs>
  <Company>HP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2020-10-12T20:39:28Z</dcterms:created>
  <dc:creator>maria</dc:creator>
  <dc:description/>
  <dc:language>en-US</dc:language>
  <cp:lastModifiedBy/>
  <dcterms:modified xsi:type="dcterms:W3CDTF">2020-11-10T18:26:10Z</dcterms:modified>
  <cp:revision>20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HP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</vt:i4>
  </property>
</Properties>
</file>